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7"/>
  </p:notesMasterIdLst>
  <p:handoutMasterIdLst>
    <p:handoutMasterId r:id="rId38"/>
  </p:handoutMasterIdLst>
  <p:sldIdLst>
    <p:sldId id="670" r:id="rId2"/>
    <p:sldId id="630" r:id="rId3"/>
    <p:sldId id="673" r:id="rId4"/>
    <p:sldId id="468" r:id="rId5"/>
    <p:sldId id="651" r:id="rId6"/>
    <p:sldId id="666" r:id="rId7"/>
    <p:sldId id="611" r:id="rId8"/>
    <p:sldId id="612" r:id="rId9"/>
    <p:sldId id="669" r:id="rId10"/>
    <p:sldId id="677" r:id="rId11"/>
    <p:sldId id="674" r:id="rId12"/>
    <p:sldId id="487" r:id="rId13"/>
    <p:sldId id="490" r:id="rId14"/>
    <p:sldId id="592" r:id="rId15"/>
    <p:sldId id="593" r:id="rId16"/>
    <p:sldId id="653" r:id="rId17"/>
    <p:sldId id="494" r:id="rId18"/>
    <p:sldId id="594" r:id="rId19"/>
    <p:sldId id="495" r:id="rId20"/>
    <p:sldId id="497" r:id="rId21"/>
    <p:sldId id="676" r:id="rId22"/>
    <p:sldId id="654" r:id="rId23"/>
    <p:sldId id="597" r:id="rId24"/>
    <p:sldId id="583" r:id="rId25"/>
    <p:sldId id="501" r:id="rId26"/>
    <p:sldId id="664" r:id="rId27"/>
    <p:sldId id="675" r:id="rId28"/>
    <p:sldId id="650" r:id="rId29"/>
    <p:sldId id="584" r:id="rId30"/>
    <p:sldId id="636" r:id="rId31"/>
    <p:sldId id="637" r:id="rId32"/>
    <p:sldId id="516" r:id="rId33"/>
    <p:sldId id="517" r:id="rId34"/>
    <p:sldId id="623" r:id="rId35"/>
    <p:sldId id="609" r:id="rId3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33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8D"/>
    <a:srgbClr val="FF0000"/>
    <a:srgbClr val="FFD443"/>
    <a:srgbClr val="0F6FC6"/>
    <a:srgbClr val="0070C0"/>
    <a:srgbClr val="C00000"/>
    <a:srgbClr val="8B0025"/>
    <a:srgbClr val="FFFF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4" autoAdjust="0"/>
    <p:restoredTop sz="83912" autoAdjust="0"/>
  </p:normalViewPr>
  <p:slideViewPr>
    <p:cSldViewPr>
      <p:cViewPr varScale="1">
        <p:scale>
          <a:sx n="143" d="100"/>
          <a:sy n="143" d="100"/>
        </p:scale>
        <p:origin x="2496" y="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36" d="100"/>
          <a:sy n="136" d="100"/>
        </p:scale>
        <p:origin x="2970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Esense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FF85B840-7261-47A9-9CB6-4F4467DEF4B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 bps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3">
                  <c:v>326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A-FreeBee2</c:v>
                </c:pt>
              </c:strCache>
            </c:strRef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29678B65-1CCC-4FAD-B52A-C8991F22E5D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 bps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2">
                  <c:v>142</c:v>
                </c:pt>
                <c:pt idx="3">
                  <c:v>573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S-FreeBee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1431 bps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340</c:v>
                </c:pt>
                <c:pt idx="1">
                  <c:v>518</c:v>
                </c:pt>
                <c:pt idx="2">
                  <c:v>368</c:v>
                </c:pt>
                <c:pt idx="3" formatCode="#,##0">
                  <c:v>1431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1648936"/>
        <c:axId val="381649328"/>
      </c:barChart>
      <c:catAx>
        <c:axId val="381648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49328"/>
        <c:crosses val="autoZero"/>
        <c:auto val="1"/>
        <c:lblAlgn val="ctr"/>
        <c:lblOffset val="100"/>
        <c:noMultiLvlLbl val="0"/>
      </c:catAx>
      <c:valAx>
        <c:axId val="381649328"/>
        <c:scaling>
          <c:orientation val="minMax"/>
          <c:max val="15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64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D4F8F5-EA4A-446D-8A6B-3E7F4490B30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688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D37F4D-D06C-4123-8373-7ECE3732B1E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3584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5604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415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493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4104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109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482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785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717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0564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196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30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925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3275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23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456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844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9122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77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77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955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37F4D-D06C-4123-8373-7ECE3732B1E2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026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79609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029200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57600" y="6400800"/>
            <a:ext cx="7620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  <a:latin typeface="+mn-lt"/>
              </a:defRPr>
            </a:lvl1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0550" y="885408"/>
            <a:ext cx="8553450" cy="63084"/>
          </a:xfrm>
          <a:prstGeom prst="rect">
            <a:avLst/>
          </a:prstGeom>
          <a:solidFill>
            <a:srgbClr val="8B002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0" y="885408"/>
            <a:ext cx="533400" cy="63084"/>
          </a:xfrm>
          <a:prstGeom prst="rect">
            <a:avLst/>
          </a:prstGeom>
          <a:solidFill>
            <a:srgbClr val="FFD443"/>
          </a:solidFill>
          <a:effectLst/>
        </p:spPr>
        <p:txBody>
          <a:bodyPr vert="horz" lIns="0" tIns="0" rIns="0" bIns="0" anchor="ctr" anchorCtr="0">
            <a:normAutofit fontScale="32500" lnSpcReduction="20000"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3657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4800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800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96092"/>
          </a:xfrm>
        </p:spPr>
        <p:txBody>
          <a:bodyPr/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3657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515" y="152400"/>
            <a:ext cx="8229600" cy="762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1515" y="14478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79340" y="145230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91515" y="210715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9340" y="210715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3657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96092"/>
          </a:xfrm>
        </p:spPr>
        <p:txBody>
          <a:bodyPr/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3657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 txBox="1">
            <a:spLocks/>
          </p:cNvSpPr>
          <p:nvPr userDrawn="1"/>
        </p:nvSpPr>
        <p:spPr>
          <a:xfrm>
            <a:off x="3657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9189DC-3A8F-4A61-87BE-45B9DB9A5DB2}" type="datetime1">
              <a:rPr lang="zh-CN" altLang="en-US" smtClean="0"/>
              <a:pPr/>
              <a:t>2015/9/5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4" name="Picture 1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386513"/>
            <a:ext cx="9144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日期占位符 29"/>
          <p:cNvSpPr txBox="1">
            <a:spLocks/>
          </p:cNvSpPr>
          <p:nvPr userDrawn="1"/>
        </p:nvSpPr>
        <p:spPr>
          <a:xfrm>
            <a:off x="-111603" y="6324600"/>
            <a:ext cx="23976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+mn-lt"/>
              </a:rPr>
              <a:t> Song Min</a:t>
            </a:r>
            <a:r>
              <a:rPr lang="en-US" altLang="zh-CN" sz="1600" baseline="0" dirty="0" smtClean="0">
                <a:solidFill>
                  <a:schemeClr val="bg1"/>
                </a:solidFill>
                <a:latin typeface="+mn-lt"/>
              </a:rPr>
              <a:t> Kim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zh-CN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  <a:latin typeface="+mn-lt"/>
              </a:rPr>
              <a:t>@</a:t>
            </a:r>
            <a:r>
              <a:rPr lang="en-US" altLang="zh-CN" sz="1600" dirty="0" err="1" smtClean="0">
                <a:solidFill>
                  <a:schemeClr val="bg1"/>
                </a:solidFill>
                <a:latin typeface="+mn-lt"/>
              </a:rPr>
              <a:t>MobiCom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</a:rPr>
              <a:t> 2015</a:t>
            </a:r>
            <a:endParaRPr lang="zh-CN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灯片编号占位符 5"/>
          <p:cNvSpPr txBox="1">
            <a:spLocks/>
          </p:cNvSpPr>
          <p:nvPr userDrawn="1"/>
        </p:nvSpPr>
        <p:spPr>
          <a:xfrm>
            <a:off x="3657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7C767AD1-7CE3-4908-B8A1-7860D249BD3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6.gif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13.jpeg"/><Relationship Id="rId5" Type="http://schemas.microsoft.com/office/2007/relationships/hdphoto" Target="../media/hdphoto1.wdp"/><Relationship Id="rId15" Type="http://schemas.openxmlformats.org/officeDocument/2006/relationships/image" Target="../media/image25.jpeg"/><Relationship Id="rId10" Type="http://schemas.openxmlformats.org/officeDocument/2006/relationships/image" Target="../media/image7.png"/><Relationship Id="rId4" Type="http://schemas.openxmlformats.org/officeDocument/2006/relationships/image" Target="../media/image44.png"/><Relationship Id="rId9" Type="http://schemas.openxmlformats.org/officeDocument/2006/relationships/image" Target="../media/image9.gif"/><Relationship Id="rId1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54.png"/><Relationship Id="rId5" Type="http://schemas.openxmlformats.org/officeDocument/2006/relationships/image" Target="../media/image50.jpe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6.gif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body" idx="1"/>
          </p:nvPr>
        </p:nvSpPr>
        <p:spPr>
          <a:xfrm>
            <a:off x="457200" y="4648200"/>
            <a:ext cx="7772400" cy="1509712"/>
          </a:xfrm>
        </p:spPr>
        <p:txBody>
          <a:bodyPr>
            <a:normAutofit/>
          </a:bodyPr>
          <a:lstStyle/>
          <a:p>
            <a:pPr algn="r"/>
            <a:r>
              <a:rPr lang="en-US" altLang="zh-CN" sz="2800" b="1" u="sng" dirty="0" smtClean="0"/>
              <a:t>Song Min Kim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dirty="0" err="1" smtClean="0"/>
              <a:t>Tian</a:t>
            </a:r>
            <a:r>
              <a:rPr lang="en-US" altLang="zh-CN" sz="2800" dirty="0" smtClean="0"/>
              <a:t> He</a:t>
            </a:r>
            <a:endParaRPr lang="en-US" altLang="ko-KR" sz="2800" dirty="0" smtClean="0"/>
          </a:p>
          <a:p>
            <a:pPr algn="r"/>
            <a:r>
              <a:rPr lang="en-US" altLang="ko-KR" sz="2000" dirty="0" smtClean="0"/>
              <a:t>Computer Science and Engineering</a:t>
            </a:r>
          </a:p>
          <a:p>
            <a:pPr algn="r"/>
            <a:r>
              <a:rPr lang="en-US" altLang="ko-KR" sz="2000" dirty="0" smtClean="0"/>
              <a:t>University of Minnesota</a:t>
            </a:r>
          </a:p>
          <a:p>
            <a:pPr algn="r"/>
            <a:endParaRPr lang="ko-KR" altLang="en-US" sz="2000" dirty="0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458200" cy="13624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br>
              <a:rPr lang="en-US" altLang="ko-K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ko-KR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ko-KR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ko-KR" sz="8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FreeBee</a:t>
            </a:r>
            <a:r>
              <a:rPr lang="en-US" altLang="ko-K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altLang="ko-K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ko-K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Cross-technology Communication via Free Side-channel</a:t>
            </a:r>
            <a:endParaRPr lang="ko-KR" altLang="en-U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1" descr="C:\Users\minkim\Desktop\r8cdw98hpgz0sevha7ejthb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"/>
            <a:ext cx="1828800" cy="104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http://www.spectec.com.tw/images/SDZ-5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256740" y="4050751"/>
            <a:ext cx="450504" cy="622671"/>
          </a:xfrm>
          <a:prstGeom prst="rect">
            <a:avLst/>
          </a:prstGeom>
          <a:noFill/>
        </p:spPr>
      </p:pic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58020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State-of-the-art </a:t>
            </a:r>
            <a:r>
              <a:rPr lang="en-US" altLang="ko-KR" i="1" dirty="0" smtClean="0"/>
              <a:t>Wake-on-WLAN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MobiCom</a:t>
            </a:r>
            <a:r>
              <a:rPr lang="en-US" altLang="ko-KR" dirty="0" smtClean="0"/>
              <a:t> `10)</a:t>
            </a:r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r>
              <a:rPr lang="en-US" altLang="ko-KR" dirty="0" smtClean="0"/>
              <a:t>Wake-on </a:t>
            </a:r>
            <a:r>
              <a:rPr lang="en-US" altLang="ko-KR" b="1" i="1" dirty="0" smtClean="0">
                <a:solidFill>
                  <a:srgbClr val="FF0000"/>
                </a:solidFill>
              </a:rPr>
              <a:t>selective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WLAN</a:t>
            </a:r>
          </a:p>
          <a:p>
            <a:pPr lvl="1"/>
            <a:r>
              <a:rPr lang="en-US" altLang="ko-KR" dirty="0" smtClean="0"/>
              <a:t>Keep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interface  OFF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for private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AP </a:t>
            </a:r>
            <a:endParaRPr lang="en-US" altLang="ko-KR" dirty="0"/>
          </a:p>
          <a:p>
            <a:pPr lvl="1"/>
            <a:r>
              <a:rPr lang="en-US" altLang="ko-KR" dirty="0" smtClean="0"/>
              <a:t>Wake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interface ON </a:t>
            </a:r>
            <a:br>
              <a:rPr lang="en-US" altLang="ko-KR" dirty="0" smtClean="0"/>
            </a:br>
            <a:r>
              <a:rPr lang="en-US" altLang="ko-KR" dirty="0" smtClean="0"/>
              <a:t>only when OPEN AP nearby</a:t>
            </a:r>
          </a:p>
        </p:txBody>
      </p:sp>
      <p:pic>
        <p:nvPicPr>
          <p:cNvPr id="9" name="Picture 4" descr="http://www.spectec.com.tw/images/SDZ-5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515083" y="1590317"/>
            <a:ext cx="450504" cy="6226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108"/>
            <a:ext cx="8458200" cy="796092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For </a:t>
            </a:r>
            <a:r>
              <a:rPr lang="en-US" altLang="ko-KR" dirty="0" smtClean="0"/>
              <a:t>energy </a:t>
            </a:r>
            <a:r>
              <a:rPr lang="en-US" altLang="ko-KR" dirty="0"/>
              <a:t>efficiency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21488" y="2108513"/>
            <a:ext cx="3267378" cy="492443"/>
            <a:chOff x="2142822" y="2631757"/>
            <a:chExt cx="3267378" cy="492443"/>
          </a:xfrm>
        </p:grpSpPr>
        <p:sp>
          <p:nvSpPr>
            <p:cNvPr id="7" name="TextBox 6"/>
            <p:cNvSpPr txBox="1"/>
            <p:nvPr/>
          </p:nvSpPr>
          <p:spPr>
            <a:xfrm>
              <a:off x="2209800" y="2631757"/>
              <a:ext cx="3200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/>
                  </a:solidFill>
                  <a:latin typeface="+mn-lt"/>
                </a:rPr>
                <a:t>ZigBee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+mn-lt"/>
                </a:rPr>
                <a:t> module in SD card</a:t>
              </a:r>
            </a:p>
            <a:p>
              <a:r>
                <a:rPr lang="en-US" altLang="ko-KR" sz="1000" dirty="0" smtClean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en-US" altLang="ko-KR" sz="1000" dirty="0" err="1" smtClean="0">
                  <a:solidFill>
                    <a:schemeClr val="tx1"/>
                  </a:solidFill>
                  <a:latin typeface="+mn-lt"/>
                </a:rPr>
                <a:t>Spectec</a:t>
              </a:r>
              <a:r>
                <a:rPr lang="en-US" altLang="ko-KR" sz="1000" dirty="0" smtClean="0">
                  <a:solidFill>
                    <a:schemeClr val="tx1"/>
                  </a:solidFill>
                  <a:latin typeface="+mn-lt"/>
                </a:rPr>
                <a:t> Computer Co., Ltd)</a:t>
              </a:r>
            </a:p>
          </p:txBody>
        </p:sp>
        <p:pic>
          <p:nvPicPr>
            <p:cNvPr id="8" name="Picture 13" descr="C:\Users\minkim\Desktop\zigbeelogo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30414"/>
            <a:stretch/>
          </p:blipFill>
          <p:spPr bwMode="auto">
            <a:xfrm>
              <a:off x="2142822" y="2681898"/>
              <a:ext cx="402238" cy="392160"/>
            </a:xfrm>
            <a:prstGeom prst="rect">
              <a:avLst/>
            </a:prstGeom>
            <a:noFill/>
          </p:spPr>
        </p:pic>
      </p:grpSp>
      <p:sp>
        <p:nvSpPr>
          <p:cNvPr id="11" name="모서리가 둥근 사각형 설명선 23"/>
          <p:cNvSpPr/>
          <p:nvPr/>
        </p:nvSpPr>
        <p:spPr>
          <a:xfrm>
            <a:off x="2901518" y="2438399"/>
            <a:ext cx="5023282" cy="1356669"/>
          </a:xfrm>
          <a:prstGeom prst="wedgeRoundRectCallout">
            <a:avLst>
              <a:gd name="adj1" fmla="val -56536"/>
              <a:gd name="adj2" fmla="val -91147"/>
              <a:gd name="adj3" fmla="val 16667"/>
            </a:avLst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447800"/>
            <a:ext cx="2139519" cy="2391777"/>
            <a:chOff x="609600" y="1447800"/>
            <a:chExt cx="2139519" cy="2391777"/>
          </a:xfrm>
        </p:grpSpPr>
        <p:pic>
          <p:nvPicPr>
            <p:cNvPr id="113666" name="Picture 2" descr="http://pngimg.com/upload/smartphone_PNG85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47800"/>
              <a:ext cx="2139519" cy="2391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506975" y="1693564"/>
              <a:ext cx="861143" cy="1506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01291" y="1693564"/>
            <a:ext cx="861143" cy="1506836"/>
            <a:chOff x="1427323" y="4840302"/>
            <a:chExt cx="861143" cy="1506836"/>
          </a:xfrm>
        </p:grpSpPr>
        <p:sp>
          <p:nvSpPr>
            <p:cNvPr id="18" name="Rectangle 17"/>
            <p:cNvSpPr/>
            <p:nvPr/>
          </p:nvSpPr>
          <p:spPr>
            <a:xfrm>
              <a:off x="1427323" y="4840302"/>
              <a:ext cx="861143" cy="1506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4" descr="http://www.uac.bj/home/fileadmin/template/wifi/log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69" y="5049632"/>
              <a:ext cx="833008" cy="83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441469" y="5865514"/>
              <a:ext cx="846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OFF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6975" y="1693564"/>
            <a:ext cx="861143" cy="1506836"/>
            <a:chOff x="264831" y="1693564"/>
            <a:chExt cx="861143" cy="1506836"/>
          </a:xfrm>
        </p:grpSpPr>
        <p:grpSp>
          <p:nvGrpSpPr>
            <p:cNvPr id="13" name="Group 12"/>
            <p:cNvGrpSpPr/>
            <p:nvPr/>
          </p:nvGrpSpPr>
          <p:grpSpPr>
            <a:xfrm>
              <a:off x="264831" y="1693564"/>
              <a:ext cx="861143" cy="1506836"/>
              <a:chOff x="-1301601" y="2465151"/>
              <a:chExt cx="861143" cy="150683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301601" y="2465151"/>
                <a:ext cx="861143" cy="1506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3668" name="Picture 4" descr="http://www.uac.bj/home/fileadmin/template/wifi/log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86166" y="2681779"/>
                <a:ext cx="833008" cy="833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64831" y="2738735"/>
              <a:ext cx="846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71800" y="2423805"/>
            <a:ext cx="4876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latin typeface="Constantia"/>
              </a:rPr>
              <a:t>Serves as the secondary radio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prstClr val="black"/>
                </a:solidFill>
                <a:latin typeface="Constantia"/>
              </a:rPr>
              <a:t>WiFi</a:t>
            </a:r>
            <a:r>
              <a:rPr lang="en-US" altLang="ko-KR" sz="2000" dirty="0">
                <a:solidFill>
                  <a:prstClr val="black"/>
                </a:solidFill>
                <a:latin typeface="Constantia"/>
              </a:rPr>
              <a:t> interface is turned off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latin typeface="Constantia"/>
              </a:rPr>
              <a:t>Wakes up </a:t>
            </a:r>
            <a:r>
              <a:rPr lang="en-US" altLang="ko-KR" sz="2000" dirty="0" err="1">
                <a:solidFill>
                  <a:prstClr val="black"/>
                </a:solidFill>
                <a:latin typeface="Constantia"/>
              </a:rPr>
              <a:t>WiFi</a:t>
            </a:r>
            <a:r>
              <a:rPr lang="en-US" altLang="ko-KR" sz="2000" dirty="0">
                <a:solidFill>
                  <a:prstClr val="black"/>
                </a:solidFill>
                <a:latin typeface="Constantia"/>
              </a:rPr>
              <a:t> interface when it detects </a:t>
            </a:r>
            <a:r>
              <a:rPr lang="en-US" altLang="ko-KR" sz="2600" i="1" dirty="0">
                <a:solidFill>
                  <a:srgbClr val="FF0000"/>
                </a:solidFill>
                <a:latin typeface="Constantia"/>
              </a:rPr>
              <a:t>any</a:t>
            </a:r>
            <a:r>
              <a:rPr lang="en-US" altLang="ko-KR" sz="2600" dirty="0">
                <a:solidFill>
                  <a:srgbClr val="FF0000"/>
                </a:solidFill>
                <a:latin typeface="Constantia"/>
              </a:rPr>
              <a:t> </a:t>
            </a:r>
            <a:r>
              <a:rPr lang="en-US" altLang="ko-KR" sz="2600" dirty="0" err="1">
                <a:solidFill>
                  <a:srgbClr val="FF0000"/>
                </a:solidFill>
                <a:latin typeface="Constantia"/>
              </a:rPr>
              <a:t>WiFi</a:t>
            </a:r>
            <a:r>
              <a:rPr lang="en-US" altLang="ko-KR" sz="2600" dirty="0">
                <a:solidFill>
                  <a:srgbClr val="FF0000"/>
                </a:solidFill>
                <a:latin typeface="Constantia"/>
              </a:rPr>
              <a:t> AP </a:t>
            </a:r>
            <a:r>
              <a:rPr lang="en-US" altLang="ko-KR" sz="2000" dirty="0">
                <a:solidFill>
                  <a:prstClr val="black"/>
                </a:solidFill>
                <a:latin typeface="Constantia"/>
              </a:rPr>
              <a:t>in proximity</a:t>
            </a:r>
          </a:p>
        </p:txBody>
      </p:sp>
      <p:grpSp>
        <p:nvGrpSpPr>
          <p:cNvPr id="26" name="그룹 94"/>
          <p:cNvGrpSpPr/>
          <p:nvPr/>
        </p:nvGrpSpPr>
        <p:grpSpPr>
          <a:xfrm>
            <a:off x="2971800" y="1600200"/>
            <a:ext cx="3429000" cy="2110264"/>
            <a:chOff x="5562600" y="1819930"/>
            <a:chExt cx="3429000" cy="2110264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1819930"/>
              <a:ext cx="264380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562600" y="3191530"/>
              <a:ext cx="3429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tx1"/>
                  </a:solidFill>
                  <a:latin typeface="+mn-lt"/>
                </a:rPr>
                <a:t>However, urban areas are usually overfilled with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+mn-lt"/>
                </a:rPr>
                <a:t>WiFi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+mn-lt"/>
                </a:rPr>
                <a:t> APs, where they are </a:t>
              </a:r>
              <a:r>
                <a:rPr lang="en-US" altLang="ko-KR" sz="1400" i="1" dirty="0" smtClean="0">
                  <a:solidFill>
                    <a:srgbClr val="FF0000"/>
                  </a:solidFill>
                  <a:latin typeface="+mn-lt"/>
                </a:rPr>
                <a:t>MOSTLY PRIVATE (Secured)</a:t>
              </a:r>
              <a:endParaRPr lang="ko-KR" altLang="en-US" sz="140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9" name="모서리가 둥근 사각형 설명선 49"/>
          <p:cNvSpPr/>
          <p:nvPr/>
        </p:nvSpPr>
        <p:spPr>
          <a:xfrm>
            <a:off x="4572000" y="1418382"/>
            <a:ext cx="4328160" cy="964357"/>
          </a:xfrm>
          <a:prstGeom prst="wedgeRoundRectCallout">
            <a:avLst>
              <a:gd name="adj1" fmla="val -33139"/>
              <a:gd name="adj2" fmla="val 86544"/>
              <a:gd name="adj3" fmla="val 16667"/>
            </a:avLst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2000" dirty="0">
                <a:solidFill>
                  <a:schemeClr val="tx1"/>
                </a:solidFill>
              </a:rPr>
              <a:t>It is </a:t>
            </a:r>
            <a:r>
              <a:rPr lang="en-US" altLang="ko-KR" sz="2000" dirty="0">
                <a:solidFill>
                  <a:srgbClr val="FF0000"/>
                </a:solidFill>
              </a:rPr>
              <a:t>waste of energy </a:t>
            </a:r>
            <a:r>
              <a:rPr lang="en-US" altLang="ko-KR" sz="2000" dirty="0">
                <a:solidFill>
                  <a:schemeClr val="tx1"/>
                </a:solidFill>
              </a:rPr>
              <a:t>to wake up for </a:t>
            </a:r>
            <a:r>
              <a:rPr lang="en-US" altLang="ko-KR" sz="2000" dirty="0" smtClean="0">
                <a:solidFill>
                  <a:schemeClr val="tx1"/>
                </a:solidFill>
              </a:rPr>
              <a:t>inaccessible private </a:t>
            </a:r>
            <a:r>
              <a:rPr lang="en-US" altLang="ko-KR" sz="2000" dirty="0" err="1">
                <a:solidFill>
                  <a:schemeClr val="tx1"/>
                </a:solidFill>
              </a:rPr>
              <a:t>WiFi</a:t>
            </a:r>
            <a:r>
              <a:rPr lang="en-US" altLang="ko-KR" sz="2000" dirty="0">
                <a:solidFill>
                  <a:schemeClr val="tx1"/>
                </a:solidFill>
              </a:rPr>
              <a:t> APs.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2000" dirty="0" smtClean="0">
                <a:solidFill>
                  <a:schemeClr val="tx1"/>
                </a:solidFill>
              </a:rPr>
              <a:t>Can </a:t>
            </a:r>
            <a:r>
              <a:rPr lang="en-US" altLang="ko-KR" sz="2000" dirty="0">
                <a:solidFill>
                  <a:schemeClr val="tx1"/>
                </a:solidFill>
              </a:rPr>
              <a:t>we improve this?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70881" y="3880643"/>
            <a:ext cx="2139519" cy="2391777"/>
            <a:chOff x="609600" y="1447800"/>
            <a:chExt cx="2139519" cy="2391777"/>
          </a:xfrm>
        </p:grpSpPr>
        <p:pic>
          <p:nvPicPr>
            <p:cNvPr id="31" name="Picture 2" descr="http://pngimg.com/upload/smartphone_PNG85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47800"/>
              <a:ext cx="2139519" cy="2391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506975" y="1693564"/>
              <a:ext cx="861143" cy="1506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68256" y="4126407"/>
            <a:ext cx="861143" cy="1506836"/>
            <a:chOff x="1427323" y="4840302"/>
            <a:chExt cx="861143" cy="1506836"/>
          </a:xfrm>
        </p:grpSpPr>
        <p:sp>
          <p:nvSpPr>
            <p:cNvPr id="34" name="Rectangle 33"/>
            <p:cNvSpPr/>
            <p:nvPr/>
          </p:nvSpPr>
          <p:spPr>
            <a:xfrm>
              <a:off x="1427323" y="4840302"/>
              <a:ext cx="861143" cy="1506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http://www.uac.bj/home/fileadmin/template/wifi/log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69" y="5049632"/>
              <a:ext cx="833008" cy="83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441469" y="5865514"/>
              <a:ext cx="846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OFF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68257" y="4114317"/>
            <a:ext cx="861143" cy="1506836"/>
            <a:chOff x="264831" y="1693564"/>
            <a:chExt cx="861143" cy="1506836"/>
          </a:xfrm>
        </p:grpSpPr>
        <p:grpSp>
          <p:nvGrpSpPr>
            <p:cNvPr id="38" name="Group 37"/>
            <p:cNvGrpSpPr/>
            <p:nvPr/>
          </p:nvGrpSpPr>
          <p:grpSpPr>
            <a:xfrm>
              <a:off x="264831" y="1693564"/>
              <a:ext cx="861143" cy="1506836"/>
              <a:chOff x="-1301601" y="2465151"/>
              <a:chExt cx="861143" cy="150683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-1301601" y="2465151"/>
                <a:ext cx="861143" cy="1506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" descr="http://www.uac.bj/home/fileadmin/template/wifi/log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86166" y="2681779"/>
                <a:ext cx="833008" cy="833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64831" y="2738735"/>
              <a:ext cx="846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ON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53200" y="3481626"/>
            <a:ext cx="2553456" cy="1702384"/>
            <a:chOff x="6324600" y="3481626"/>
            <a:chExt cx="2553456" cy="1702384"/>
          </a:xfrm>
        </p:grpSpPr>
        <p:sp>
          <p:nvSpPr>
            <p:cNvPr id="43" name="TextBox 42"/>
            <p:cNvSpPr txBox="1"/>
            <p:nvPr/>
          </p:nvSpPr>
          <p:spPr>
            <a:xfrm>
              <a:off x="6324600" y="3481626"/>
              <a:ext cx="25534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solidFill>
                    <a:schemeClr val="tx1"/>
                  </a:solidFill>
                  <a:latin typeface="+mn-lt"/>
                </a:rPr>
                <a:t>Private </a:t>
              </a:r>
            </a:p>
            <a:p>
              <a:r>
                <a:rPr lang="en-US" altLang="ko-KR" sz="2500" dirty="0" err="1" smtClean="0">
                  <a:solidFill>
                    <a:schemeClr val="tx1"/>
                  </a:solidFill>
                  <a:latin typeface="+mn-lt"/>
                </a:rPr>
                <a:t>WiFi</a:t>
              </a:r>
              <a:r>
                <a:rPr lang="en-US" altLang="ko-KR" sz="2500" dirty="0" smtClean="0">
                  <a:solidFill>
                    <a:schemeClr val="tx1"/>
                  </a:solidFill>
                  <a:latin typeface="+mn-lt"/>
                </a:rPr>
                <a:t> AP</a:t>
              </a:r>
              <a:endParaRPr lang="ko-KR" altLang="en-US" sz="25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73249" y="4264789"/>
              <a:ext cx="1977559" cy="919221"/>
              <a:chOff x="6673249" y="4264789"/>
              <a:chExt cx="1977559" cy="919221"/>
            </a:xfrm>
          </p:grpSpPr>
          <p:pic>
            <p:nvPicPr>
              <p:cNvPr id="42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73249" y="4264789"/>
                <a:ext cx="1417489" cy="919221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i1.wp.com/fatcatdesigns.ca/wp-content/uploads/Secure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962598" y="4463409"/>
                <a:ext cx="688210" cy="68821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553200" y="3479800"/>
            <a:ext cx="2553456" cy="1721277"/>
            <a:chOff x="6300807" y="4574888"/>
            <a:chExt cx="2553456" cy="1721277"/>
          </a:xfrm>
        </p:grpSpPr>
        <p:pic>
          <p:nvPicPr>
            <p:cNvPr id="45" name="Picture 2" descr="C:\Users\minkim\Desktop\linksyswrt54g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56195" y="5376944"/>
              <a:ext cx="1417489" cy="919221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6300807" y="4574888"/>
              <a:ext cx="25534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solidFill>
                    <a:schemeClr val="tx1"/>
                  </a:solidFill>
                  <a:latin typeface="+mn-lt"/>
                </a:rPr>
                <a:t>Free (open) </a:t>
              </a:r>
            </a:p>
            <a:p>
              <a:r>
                <a:rPr lang="en-US" altLang="ko-KR" sz="2500" dirty="0" err="1" smtClean="0">
                  <a:solidFill>
                    <a:schemeClr val="tx1"/>
                  </a:solidFill>
                  <a:latin typeface="+mn-lt"/>
                </a:rPr>
                <a:t>WiFi</a:t>
              </a:r>
              <a:r>
                <a:rPr lang="en-US" altLang="ko-KR" sz="2500" dirty="0" smtClean="0">
                  <a:solidFill>
                    <a:schemeClr val="tx1"/>
                  </a:solidFill>
                  <a:latin typeface="+mn-lt"/>
                </a:rPr>
                <a:t> AP</a:t>
              </a:r>
              <a:endParaRPr lang="ko-KR" altLang="en-US" sz="25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7" name="그룹 64"/>
          <p:cNvGrpSpPr/>
          <p:nvPr/>
        </p:nvGrpSpPr>
        <p:grpSpPr>
          <a:xfrm>
            <a:off x="4685286" y="3850728"/>
            <a:ext cx="927100" cy="927100"/>
            <a:chOff x="3594100" y="4114800"/>
            <a:chExt cx="927100" cy="927100"/>
          </a:xfrm>
        </p:grpSpPr>
        <p:pic>
          <p:nvPicPr>
            <p:cNvPr id="48" name="Picture 2" descr="https://encrypted-tbn2.gstatic.com/images?q=tbn:ANd9GcQyF0nq9ZgJqn_3-x2x8M5xcJB-MMuyuCr_9zkHcTBJd7lcspZByQ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4100" y="4191000"/>
              <a:ext cx="914400" cy="732249"/>
            </a:xfrm>
            <a:prstGeom prst="rect">
              <a:avLst/>
            </a:prstGeom>
            <a:noFill/>
          </p:spPr>
        </p:pic>
        <p:sp>
          <p:nvSpPr>
            <p:cNvPr id="49" name="타원 41"/>
            <p:cNvSpPr/>
            <p:nvPr/>
          </p:nvSpPr>
          <p:spPr>
            <a:xfrm>
              <a:off x="3606800" y="4114800"/>
              <a:ext cx="914400" cy="927100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1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16615 0.000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2" grpId="0" build="allAtOnce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Outline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endParaRPr lang="en-US" altLang="ko-KR" sz="3200" b="1" dirty="0" smtClean="0"/>
          </a:p>
          <a:p>
            <a:r>
              <a:rPr lang="en-US" altLang="ko-KR" sz="3200" b="1" dirty="0" err="1" smtClean="0"/>
              <a:t>FreeBee</a:t>
            </a:r>
            <a:r>
              <a:rPr lang="en-US" altLang="ko-KR" sz="3200" b="1" dirty="0" smtClean="0"/>
              <a:t>  Design</a:t>
            </a:r>
          </a:p>
          <a:p>
            <a:pPr marL="393192" lvl="1" indent="0">
              <a:buNone/>
            </a:pPr>
            <a:endParaRPr lang="en-US" altLang="ko-KR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ko-KR" sz="3200" b="1" dirty="0" smtClean="0">
                <a:solidFill>
                  <a:schemeClr val="bg1">
                    <a:lumMod val="75000"/>
                  </a:schemeClr>
                </a:solidFill>
              </a:rPr>
              <a:t>System Implementation &amp; Evaluation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91600" cy="762000"/>
          </a:xfrm>
        </p:spPr>
        <p:txBody>
          <a:bodyPr vert="horz" lIns="0" rIns="0" bIns="0" anchor="b">
            <a:normAutofit fontScale="90000"/>
          </a:bodyPr>
          <a:lstStyle/>
          <a:p>
            <a:r>
              <a:rPr lang="en-US" altLang="ko-KR" dirty="0" err="1" smtClean="0"/>
              <a:t>FreeBee</a:t>
            </a:r>
            <a:r>
              <a:rPr lang="en-US" altLang="ko-KR" dirty="0" smtClean="0"/>
              <a:t> in a nutshell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ko-KR" b="1" i="1" dirty="0" smtClean="0"/>
              <a:t>Operational Requirement</a:t>
            </a:r>
          </a:p>
          <a:p>
            <a:pPr lvl="1"/>
            <a:r>
              <a:rPr lang="en-US" altLang="ko-KR" dirty="0"/>
              <a:t>Sender:  Support beacon </a:t>
            </a:r>
            <a:r>
              <a:rPr lang="en-US" altLang="ko-KR" dirty="0" smtClean="0"/>
              <a:t>operations</a:t>
            </a:r>
          </a:p>
          <a:p>
            <a:pPr lvl="1"/>
            <a:endParaRPr lang="en-US" altLang="ko-KR" sz="1000" dirty="0" smtClean="0"/>
          </a:p>
          <a:p>
            <a:pPr lvl="1"/>
            <a:r>
              <a:rPr lang="en-US" altLang="ko-KR" dirty="0" smtClean="0"/>
              <a:t>Receiver:  A wireless RF chip for RSS sampling </a:t>
            </a:r>
          </a:p>
          <a:p>
            <a:pPr lvl="1"/>
            <a:endParaRPr lang="en-US" altLang="ko-KR" sz="1000" dirty="0" smtClean="0"/>
          </a:p>
          <a:p>
            <a:pPr lvl="1"/>
            <a:r>
              <a:rPr lang="en-US" altLang="ko-KR" dirty="0"/>
              <a:t>Frequency (</a:t>
            </a:r>
            <a:r>
              <a:rPr lang="en-US" altLang="ko-KR" dirty="0" smtClean="0"/>
              <a:t>partial) overlap</a:t>
            </a:r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89788" y="2989885"/>
            <a:ext cx="6062800" cy="3106115"/>
            <a:chOff x="1089788" y="2971800"/>
            <a:chExt cx="6062800" cy="3106115"/>
          </a:xfrm>
        </p:grpSpPr>
        <p:pic>
          <p:nvPicPr>
            <p:cNvPr id="11" name="Picture 10" descr="C:\Users\minkim\Desktop\mica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9325" y="4930922"/>
              <a:ext cx="1029586" cy="937563"/>
            </a:xfrm>
            <a:prstGeom prst="rect">
              <a:avLst/>
            </a:prstGeom>
            <a:noFill/>
          </p:spPr>
        </p:pic>
        <p:pic>
          <p:nvPicPr>
            <p:cNvPr id="12" name="Picture 2" descr="C:\Users\minkim\Desktop\linksyswrt54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6820" y="2971800"/>
              <a:ext cx="1690167" cy="998086"/>
            </a:xfrm>
            <a:prstGeom prst="rect">
              <a:avLst/>
            </a:prstGeom>
            <a:noFill/>
          </p:spPr>
        </p:pic>
        <p:pic>
          <p:nvPicPr>
            <p:cNvPr id="13" name="Picture 13" descr="C:\Users\minkim\Desktop\zigbee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64253" y="4466683"/>
              <a:ext cx="588335" cy="750616"/>
            </a:xfrm>
            <a:prstGeom prst="rect">
              <a:avLst/>
            </a:prstGeom>
            <a:noFill/>
          </p:spPr>
        </p:pic>
        <p:pic>
          <p:nvPicPr>
            <p:cNvPr id="15" name="Picture 14" descr="C:\Users\minkim\Desktop\Wi-Fi-Allianc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3315" y="3326908"/>
              <a:ext cx="883505" cy="516111"/>
            </a:xfrm>
            <a:prstGeom prst="rect">
              <a:avLst/>
            </a:prstGeom>
            <a:noFill/>
          </p:spPr>
        </p:pic>
        <p:pic>
          <p:nvPicPr>
            <p:cNvPr id="17" name="Picture 4" descr="https://encrypted-tbn0.gstatic.com/images?q=tbn:ANd9GcTBQo72PCLJJpd58gelSKzxI0L089Yxf-ixpHNECY68epZ5pFi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0366" y="5056640"/>
              <a:ext cx="1387440" cy="1021275"/>
            </a:xfrm>
            <a:prstGeom prst="rect">
              <a:avLst/>
            </a:prstGeom>
            <a:noFill/>
          </p:spPr>
        </p:pic>
        <p:pic>
          <p:nvPicPr>
            <p:cNvPr id="19" name="Picture 15" descr="C:\Users\minkim\Desktop\Bluetooth_LOGO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9788" y="5045903"/>
              <a:ext cx="1490798" cy="334844"/>
            </a:xfrm>
            <a:prstGeom prst="rect">
              <a:avLst/>
            </a:prstGeom>
            <a:noFill/>
          </p:spPr>
        </p:pic>
      </p:grpSp>
      <p:sp>
        <p:nvSpPr>
          <p:cNvPr id="22" name="왼쪽/오른쪽 화살표 19"/>
          <p:cNvSpPr/>
          <p:nvPr/>
        </p:nvSpPr>
        <p:spPr>
          <a:xfrm rot="2921336">
            <a:off x="5022761" y="4144060"/>
            <a:ext cx="1362848" cy="58833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Supported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809048" y="5509094"/>
            <a:ext cx="1477407" cy="4625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bg1"/>
                </a:solidFill>
              </a:rPr>
              <a:t>Supported</a:t>
            </a:r>
          </a:p>
        </p:txBody>
      </p:sp>
      <p:sp>
        <p:nvSpPr>
          <p:cNvPr id="25" name="Right Arrow 24"/>
          <p:cNvSpPr/>
          <p:nvPr/>
        </p:nvSpPr>
        <p:spPr>
          <a:xfrm rot="18984444">
            <a:off x="2792402" y="4171180"/>
            <a:ext cx="1390809" cy="4625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bg1"/>
                </a:solidFill>
              </a:rPr>
              <a:t>Supported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6513" y="4458567"/>
            <a:ext cx="1266233" cy="863647"/>
          </a:xfrm>
          <a:prstGeom prst="rect">
            <a:avLst/>
          </a:prstGeom>
        </p:spPr>
      </p:pic>
      <p:pic>
        <p:nvPicPr>
          <p:cNvPr id="18" name="Picture 13" descr="C:\Users\minkim\Desktop\zigbeelogo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88" b="30432"/>
          <a:stretch/>
        </p:blipFill>
        <p:spPr bwMode="auto">
          <a:xfrm>
            <a:off x="6553200" y="1349910"/>
            <a:ext cx="533400" cy="489568"/>
          </a:xfrm>
          <a:prstGeom prst="rect">
            <a:avLst/>
          </a:prstGeom>
          <a:noFill/>
        </p:spPr>
      </p:pic>
      <p:pic>
        <p:nvPicPr>
          <p:cNvPr id="20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9153" y="1367995"/>
            <a:ext cx="707847" cy="414125"/>
          </a:xfrm>
          <a:prstGeom prst="rect">
            <a:avLst/>
          </a:prstGeom>
          <a:noFill/>
        </p:spPr>
      </p:pic>
      <p:pic>
        <p:nvPicPr>
          <p:cNvPr id="21" name="Picture 15" descr="C:\Users\minkim\Desktop\Bluetooth_LOGO.gif"/>
          <p:cNvPicPr>
            <a:picLocks noChangeAspect="1" noChangeArrowheads="1"/>
          </p:cNvPicPr>
          <p:nvPr/>
        </p:nvPicPr>
        <p:blipFill rotWithShape="1">
          <a:blip r:embed="rId8" cstate="print"/>
          <a:srcRect r="80268"/>
          <a:stretch/>
        </p:blipFill>
        <p:spPr bwMode="auto">
          <a:xfrm>
            <a:off x="7168432" y="1295400"/>
            <a:ext cx="375368" cy="574558"/>
          </a:xfrm>
          <a:prstGeom prst="rect">
            <a:avLst/>
          </a:prstGeom>
          <a:noFill/>
        </p:spPr>
      </p:pic>
      <p:pic>
        <p:nvPicPr>
          <p:cNvPr id="23" name="Picture 13" descr="C:\Users\minkim\Desktop\zigbeelogo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88" b="30432"/>
          <a:stretch/>
        </p:blipFill>
        <p:spPr bwMode="auto">
          <a:xfrm>
            <a:off x="7848600" y="2031148"/>
            <a:ext cx="533400" cy="489568"/>
          </a:xfrm>
          <a:prstGeom prst="rect">
            <a:avLst/>
          </a:prstGeom>
          <a:noFill/>
        </p:spPr>
      </p:pic>
      <p:pic>
        <p:nvPicPr>
          <p:cNvPr id="26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4553" y="2030391"/>
            <a:ext cx="707847" cy="414125"/>
          </a:xfrm>
          <a:prstGeom prst="rect">
            <a:avLst/>
          </a:prstGeom>
          <a:noFill/>
        </p:spPr>
      </p:pic>
      <p:pic>
        <p:nvPicPr>
          <p:cNvPr id="27" name="Picture 15" descr="C:\Users\minkim\Desktop\Bluetooth_LOGO.gif"/>
          <p:cNvPicPr>
            <a:picLocks noChangeAspect="1" noChangeArrowheads="1"/>
          </p:cNvPicPr>
          <p:nvPr/>
        </p:nvPicPr>
        <p:blipFill rotWithShape="1">
          <a:blip r:embed="rId8" cstate="print"/>
          <a:srcRect r="80268"/>
          <a:stretch/>
        </p:blipFill>
        <p:spPr bwMode="auto">
          <a:xfrm>
            <a:off x="8463832" y="1981200"/>
            <a:ext cx="375368" cy="574558"/>
          </a:xfrm>
          <a:prstGeom prst="rect">
            <a:avLst/>
          </a:prstGeom>
          <a:noFill/>
        </p:spPr>
      </p:pic>
      <p:pic>
        <p:nvPicPr>
          <p:cNvPr id="29" name="Picture 13" descr="C:\Users\minkim\Desktop\zigbeelogo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88" b="30432"/>
          <a:stretch/>
        </p:blipFill>
        <p:spPr bwMode="auto">
          <a:xfrm>
            <a:off x="5638800" y="2640748"/>
            <a:ext cx="533400" cy="489568"/>
          </a:xfrm>
          <a:prstGeom prst="rect">
            <a:avLst/>
          </a:prstGeom>
          <a:noFill/>
        </p:spPr>
      </p:pic>
      <p:pic>
        <p:nvPicPr>
          <p:cNvPr id="30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639991"/>
            <a:ext cx="707847" cy="41412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24600" y="2462369"/>
            <a:ext cx="766350" cy="861774"/>
            <a:chOff x="6324600" y="2462369"/>
            <a:chExt cx="766350" cy="861774"/>
          </a:xfrm>
        </p:grpSpPr>
        <p:pic>
          <p:nvPicPr>
            <p:cNvPr id="31" name="Picture 15" descr="C:\Users\minkim\Desktop\Bluetooth_LOGO.gif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r="80268"/>
            <a:stretch/>
          </p:blipFill>
          <p:spPr bwMode="auto">
            <a:xfrm>
              <a:off x="6324600" y="2555758"/>
              <a:ext cx="375368" cy="57455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461385" y="2462369"/>
              <a:ext cx="6295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latin typeface="+mn-lt"/>
                </a:rPr>
                <a:t>?</a:t>
              </a:r>
              <a:endParaRPr lang="en-US" sz="5000" dirty="0">
                <a:latin typeface="+mn-lt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721572" y="5948360"/>
            <a:ext cx="360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rovisional patent filed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9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Key features of </a:t>
            </a:r>
            <a:r>
              <a:rPr lang="en-US" altLang="ko-KR" sz="4500" dirty="0" err="1" smtClean="0"/>
              <a:t>FreeBee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988423"/>
            <a:ext cx="8686800" cy="5379720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Technology </a:t>
            </a:r>
            <a:r>
              <a:rPr lang="en-US" altLang="ko-KR" b="1" dirty="0" smtClean="0">
                <a:solidFill>
                  <a:srgbClr val="FF0000"/>
                </a:solidFill>
              </a:rPr>
              <a:t>Independent</a:t>
            </a:r>
            <a:r>
              <a:rPr lang="en-US" altLang="ko-KR" b="1" dirty="0">
                <a:solidFill>
                  <a:srgbClr val="FF0000"/>
                </a:solidFill>
              </a:rPr>
              <a:t>: </a:t>
            </a:r>
            <a:r>
              <a:rPr lang="en-US" altLang="ko-KR" dirty="0" err="1" smtClean="0"/>
              <a:t>WiFi</a:t>
            </a:r>
            <a:r>
              <a:rPr lang="en-US" altLang="ko-KR" dirty="0"/>
              <a:t>, ZigBee, Bluetooth, etc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Free </a:t>
            </a:r>
            <a:r>
              <a:rPr lang="en-US" altLang="ko-KR" b="1" dirty="0">
                <a:solidFill>
                  <a:srgbClr val="FF0000"/>
                </a:solidFill>
              </a:rPr>
              <a:t>&amp; </a:t>
            </a:r>
            <a:r>
              <a:rPr lang="en-US" altLang="ko-KR" b="1" dirty="0" smtClean="0">
                <a:solidFill>
                  <a:srgbClr val="FF0000"/>
                </a:solidFill>
              </a:rPr>
              <a:t>Transparent: </a:t>
            </a:r>
            <a:r>
              <a:rPr lang="en-US" altLang="ko-KR" dirty="0" smtClean="0"/>
              <a:t>establishes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side-channel with </a:t>
            </a:r>
            <a:r>
              <a:rPr lang="en-US" altLang="ko-KR" b="1" dirty="0" smtClean="0"/>
              <a:t>mandatory beacons</a:t>
            </a:r>
            <a:r>
              <a:rPr lang="en-US" altLang="ko-KR" dirty="0" smtClean="0"/>
              <a:t>. No impact to the legacy traffic.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Easy to Deploy:  </a:t>
            </a:r>
            <a:r>
              <a:rPr lang="en-US" altLang="ko-KR" dirty="0"/>
              <a:t>n</a:t>
            </a:r>
            <a:r>
              <a:rPr lang="en-US" altLang="ko-KR" dirty="0" smtClean="0"/>
              <a:t>o HW/PHY </a:t>
            </a:r>
            <a:r>
              <a:rPr lang="en-US" altLang="ko-KR" dirty="0"/>
              <a:t>modification.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For Control : </a:t>
            </a:r>
            <a:r>
              <a:rPr lang="en-US" altLang="ko-KR" dirty="0"/>
              <a:t>mainly for </a:t>
            </a:r>
            <a:r>
              <a:rPr lang="en-US" altLang="ko-KR" dirty="0" smtClean="0"/>
              <a:t>delivering control information. </a:t>
            </a:r>
          </a:p>
          <a:p>
            <a:pPr lvl="1"/>
            <a:r>
              <a:rPr lang="en-US" altLang="ko-KR" dirty="0" smtClean="0"/>
              <a:t>Up </a:t>
            </a:r>
            <a:r>
              <a:rPr lang="en-US" altLang="ko-KR" dirty="0"/>
              <a:t>to </a:t>
            </a:r>
            <a:r>
              <a:rPr lang="en-US" altLang="ko-KR" dirty="0" smtClean="0"/>
              <a:t>1.4Kbps throughput (more on this later)</a:t>
            </a:r>
          </a:p>
          <a:p>
            <a:pPr lvl="1"/>
            <a:r>
              <a:rPr lang="en-US" altLang="ko-KR" dirty="0" smtClean="0"/>
              <a:t>Broadcast via beacon  </a:t>
            </a:r>
            <a:r>
              <a:rPr lang="en-US" altLang="ko-KR" dirty="0"/>
              <a:t>for receivers to listen </a:t>
            </a:r>
            <a:r>
              <a:rPr lang="en-US" altLang="ko-KR" b="1" dirty="0" smtClean="0"/>
              <a:t>on-demand</a:t>
            </a:r>
            <a:r>
              <a:rPr lang="en-US" altLang="ko-KR" dirty="0" smtClean="0"/>
              <a:t>, supporting </a:t>
            </a:r>
            <a:r>
              <a:rPr lang="en-US" altLang="ko-KR" b="1" dirty="0" smtClean="0"/>
              <a:t>mobile</a:t>
            </a:r>
            <a:r>
              <a:rPr lang="en-US" altLang="ko-KR" dirty="0" smtClean="0"/>
              <a:t> and/or </a:t>
            </a:r>
            <a:r>
              <a:rPr lang="en-US" altLang="ko-KR" b="1" dirty="0" smtClean="0"/>
              <a:t>duty-cycled receivers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5274505" y="2075160"/>
            <a:ext cx="3336096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FreeBee</a:t>
            </a:r>
            <a:r>
              <a:rPr lang="en-US" altLang="ko-KR" dirty="0" smtClean="0"/>
              <a:t> architecture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8199" y="2075160"/>
            <a:ext cx="3173177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28700" y="249936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tx1"/>
                </a:solidFill>
              </a:rPr>
              <a:t>FreeBee</a:t>
            </a:r>
            <a:r>
              <a:rPr lang="en-US" altLang="ko-KR" sz="1800" dirty="0" smtClean="0">
                <a:solidFill>
                  <a:schemeClr val="tx1"/>
                </a:solidFill>
              </a:rPr>
              <a:t> Multiple Access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28700" y="346710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tx1"/>
                </a:solidFill>
              </a:rPr>
              <a:t>FreeBee</a:t>
            </a:r>
            <a:r>
              <a:rPr lang="en-US" altLang="ko-KR" sz="1800" dirty="0" smtClean="0">
                <a:solidFill>
                  <a:schemeClr val="tx1"/>
                </a:solidFill>
              </a:rPr>
              <a:t> Modulator</a:t>
            </a:r>
            <a:endParaRPr lang="ko-KR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00323" y="4481175"/>
            <a:ext cx="2898141" cy="3854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tx1"/>
                </a:solidFill>
              </a:rPr>
              <a:t>IEEE Standard MAC/PHY</a:t>
            </a:r>
            <a:endParaRPr lang="ko-KR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72101" y="2476500"/>
            <a:ext cx="3048000" cy="56388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tx1"/>
                </a:solidFill>
              </a:rPr>
              <a:t>FreeBee</a:t>
            </a:r>
            <a:r>
              <a:rPr lang="en-US" altLang="ko-KR" sz="1800" dirty="0" smtClean="0">
                <a:solidFill>
                  <a:schemeClr val="tx1"/>
                </a:solidFill>
              </a:rPr>
              <a:t> Multiple Access</a:t>
            </a:r>
            <a:endParaRPr lang="ko-KR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32160" y="4485640"/>
            <a:ext cx="3223260" cy="381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tx1"/>
                </a:solidFill>
              </a:rPr>
              <a:t>IEEE Standard RSS Sampler</a:t>
            </a:r>
            <a:endParaRPr lang="ko-KR" altLang="en-US" sz="1800" dirty="0" err="1" smtClean="0">
              <a:solidFill>
                <a:schemeClr val="tx1"/>
              </a:solidFill>
            </a:endParaRPr>
          </a:p>
        </p:txBody>
      </p:sp>
      <p:cxnSp>
        <p:nvCxnSpPr>
          <p:cNvPr id="14" name="Shape 13"/>
          <p:cNvCxnSpPr/>
          <p:nvPr/>
        </p:nvCxnSpPr>
        <p:spPr>
          <a:xfrm flipV="1">
            <a:off x="3860800" y="4402435"/>
            <a:ext cx="381000" cy="304800"/>
          </a:xfrm>
          <a:prstGeom prst="bentConnector4">
            <a:avLst>
              <a:gd name="adj1" fmla="val 4000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이등변 삼각형 14"/>
          <p:cNvSpPr/>
          <p:nvPr/>
        </p:nvSpPr>
        <p:spPr>
          <a:xfrm rot="10800000">
            <a:off x="4165600" y="4402435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hape 37"/>
          <p:cNvCxnSpPr>
            <a:endCxn id="17" idx="3"/>
          </p:cNvCxnSpPr>
          <p:nvPr/>
        </p:nvCxnSpPr>
        <p:spPr>
          <a:xfrm rot="16200000" flipV="1">
            <a:off x="5105401" y="4432300"/>
            <a:ext cx="304800" cy="304800"/>
          </a:xfrm>
          <a:prstGeom prst="bentConnector3">
            <a:avLst>
              <a:gd name="adj1" fmla="val -23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이등변 삼각형 16"/>
          <p:cNvSpPr/>
          <p:nvPr/>
        </p:nvSpPr>
        <p:spPr>
          <a:xfrm rot="10800000">
            <a:off x="5029201" y="44323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09700" y="52488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/>
                </a:solidFill>
                <a:latin typeface="+mn-lt"/>
              </a:rPr>
              <a:t>Tx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3295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latin typeface="+mn-lt"/>
              </a:rPr>
              <a:t>Rx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372100" y="3441700"/>
            <a:ext cx="30480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tx1"/>
                </a:solidFill>
              </a:rPr>
              <a:t>FreeBee</a:t>
            </a:r>
            <a:r>
              <a:rPr lang="en-US" altLang="ko-KR" sz="1800" dirty="0" smtClean="0">
                <a:solidFill>
                  <a:schemeClr val="tx1"/>
                </a:solidFill>
              </a:rPr>
              <a:t> Demodulator</a:t>
            </a:r>
            <a:endParaRPr lang="ko-KR" altLang="en-US" sz="1800" dirty="0" err="1" smtClean="0">
              <a:solidFill>
                <a:schemeClr val="tx1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2286000" y="2819400"/>
            <a:ext cx="4953000" cy="2133600"/>
            <a:chOff x="-4419600" y="2819400"/>
            <a:chExt cx="4953000" cy="2133600"/>
          </a:xfrm>
        </p:grpSpPr>
        <p:sp>
          <p:nvSpPr>
            <p:cNvPr id="27" name="아래쪽 화살표 26"/>
            <p:cNvSpPr/>
            <p:nvPr/>
          </p:nvSpPr>
          <p:spPr>
            <a:xfrm>
              <a:off x="-4419600" y="2895600"/>
              <a:ext cx="533400" cy="1676400"/>
            </a:xfrm>
            <a:prstGeom prst="downArrow">
              <a:avLst/>
            </a:prstGeom>
            <a:solidFill>
              <a:srgbClr val="FF0000">
                <a:alpha val="54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아래쪽 화살표 28"/>
            <p:cNvSpPr/>
            <p:nvPr/>
          </p:nvSpPr>
          <p:spPr>
            <a:xfrm rot="16200000">
              <a:off x="-2286000" y="3810000"/>
              <a:ext cx="533400" cy="1752600"/>
            </a:xfrm>
            <a:prstGeom prst="downArrow">
              <a:avLst/>
            </a:prstGeom>
            <a:solidFill>
              <a:srgbClr val="FF0000">
                <a:alpha val="54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아래쪽 화살표 31"/>
            <p:cNvSpPr/>
            <p:nvPr/>
          </p:nvSpPr>
          <p:spPr>
            <a:xfrm rot="10800000">
              <a:off x="0" y="2819400"/>
              <a:ext cx="533400" cy="1828800"/>
            </a:xfrm>
            <a:prstGeom prst="downArrow">
              <a:avLst/>
            </a:prstGeom>
            <a:solidFill>
              <a:srgbClr val="FF0000">
                <a:alpha val="54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62300" y="119571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>
                <a:latin typeface="+mn-lt"/>
              </a:rPr>
              <a:t>FreeBee</a:t>
            </a:r>
            <a:r>
              <a:rPr lang="en-US" altLang="ko-KR" b="1" dirty="0" smtClean="0">
                <a:latin typeface="+mn-lt"/>
              </a:rPr>
              <a:t> design</a:t>
            </a:r>
          </a:p>
          <a:p>
            <a:pPr algn="ctr"/>
            <a:r>
              <a:rPr lang="en-US" altLang="ko-KR" dirty="0" smtClean="0">
                <a:latin typeface="+mn-lt"/>
              </a:rPr>
              <a:t>(All software)</a:t>
            </a:r>
            <a:endParaRPr lang="ko-KR" altLang="en-US" b="1" dirty="0">
              <a:latin typeface="+mn-lt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914399" y="2293412"/>
            <a:ext cx="7594601" cy="187726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ZZZZZ</a:t>
            </a:r>
            <a:endParaRPr lang="ko-KR" altLang="en-US" dirty="0"/>
          </a:p>
        </p:txBody>
      </p:sp>
      <p:grpSp>
        <p:nvGrpSpPr>
          <p:cNvPr id="41" name="그룹 40"/>
          <p:cNvGrpSpPr/>
          <p:nvPr/>
        </p:nvGrpSpPr>
        <p:grpSpPr>
          <a:xfrm>
            <a:off x="914399" y="4267200"/>
            <a:ext cx="7762875" cy="1381149"/>
            <a:chOff x="523875" y="5467350"/>
            <a:chExt cx="7848600" cy="138114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523875" y="5467350"/>
              <a:ext cx="7848600" cy="80645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17841" y="6386834"/>
              <a:ext cx="2630045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b="1" dirty="0" smtClean="0">
                  <a:solidFill>
                    <a:schemeClr val="accent2"/>
                  </a:solidFill>
                  <a:latin typeface="+mn-lt"/>
                </a:rPr>
                <a:t>Commodity HW</a:t>
              </a:r>
            </a:p>
          </p:txBody>
        </p:sp>
      </p:grpSp>
      <p:pic>
        <p:nvPicPr>
          <p:cNvPr id="28" name="Picture 27" descr="C:\Users\minkim\Desktop\mic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205" y="1295707"/>
            <a:ext cx="731193" cy="731193"/>
          </a:xfrm>
          <a:prstGeom prst="rect">
            <a:avLst/>
          </a:prstGeom>
          <a:noFill/>
        </p:spPr>
      </p:pic>
      <p:pic>
        <p:nvPicPr>
          <p:cNvPr id="31" name="Picture 2" descr="C:\Users\minkim\Desktop\linksyswrt54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9839" y="1119527"/>
            <a:ext cx="1386554" cy="899160"/>
          </a:xfrm>
          <a:prstGeom prst="rect">
            <a:avLst/>
          </a:prstGeom>
          <a:noFill/>
        </p:spPr>
      </p:pic>
      <p:pic>
        <p:nvPicPr>
          <p:cNvPr id="34" name="Picture 13" descr="C:\Users\minkim\Desktop\zigbe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745" y="1028700"/>
            <a:ext cx="430121" cy="602624"/>
          </a:xfrm>
          <a:prstGeom prst="rect">
            <a:avLst/>
          </a:prstGeom>
          <a:noFill/>
        </p:spPr>
      </p:pic>
      <p:pic>
        <p:nvPicPr>
          <p:cNvPr id="35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940" y="1063054"/>
            <a:ext cx="685800" cy="439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6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5274505" y="2075160"/>
            <a:ext cx="3336096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FreeBee</a:t>
            </a:r>
            <a:r>
              <a:rPr lang="en-US" altLang="ko-KR" dirty="0" smtClean="0"/>
              <a:t> architecture: PHY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8199" y="2075160"/>
            <a:ext cx="3173177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28700" y="249936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 Multiple Access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28700" y="346710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tx1"/>
                </a:solidFill>
              </a:rPr>
              <a:t>FreeBee</a:t>
            </a:r>
            <a:r>
              <a:rPr lang="en-US" altLang="ko-KR" sz="1800" dirty="0" smtClean="0">
                <a:solidFill>
                  <a:schemeClr val="tx1"/>
                </a:solidFill>
              </a:rPr>
              <a:t> Modulator</a:t>
            </a:r>
            <a:endParaRPr lang="ko-KR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65199" y="4481175"/>
            <a:ext cx="2895601" cy="3854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IEEE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Standard MAC/PHY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72101" y="2476500"/>
            <a:ext cx="3048000" cy="56388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Multiple Access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50706" y="4485640"/>
            <a:ext cx="3183694" cy="381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IEEE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Standard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RSS Sampler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hape 13"/>
          <p:cNvCxnSpPr/>
          <p:nvPr/>
        </p:nvCxnSpPr>
        <p:spPr>
          <a:xfrm flipV="1">
            <a:off x="3860800" y="4402435"/>
            <a:ext cx="381000" cy="304800"/>
          </a:xfrm>
          <a:prstGeom prst="bentConnector4">
            <a:avLst>
              <a:gd name="adj1" fmla="val 4000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이등변 삼각형 14"/>
          <p:cNvSpPr/>
          <p:nvPr/>
        </p:nvSpPr>
        <p:spPr>
          <a:xfrm rot="10800000">
            <a:off x="4165600" y="4402435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hape 37"/>
          <p:cNvCxnSpPr>
            <a:endCxn id="17" idx="3"/>
          </p:cNvCxnSpPr>
          <p:nvPr/>
        </p:nvCxnSpPr>
        <p:spPr>
          <a:xfrm rot="16200000" flipV="1">
            <a:off x="5105401" y="4432300"/>
            <a:ext cx="304800" cy="304800"/>
          </a:xfrm>
          <a:prstGeom prst="bentConnector3">
            <a:avLst>
              <a:gd name="adj1" fmla="val -23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이등변 삼각형 16"/>
          <p:cNvSpPr/>
          <p:nvPr/>
        </p:nvSpPr>
        <p:spPr>
          <a:xfrm rot="10800000">
            <a:off x="5029201" y="44323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09700" y="52488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/>
                </a:solidFill>
                <a:latin typeface="+mn-lt"/>
              </a:rPr>
              <a:t>Tx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3295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latin typeface="+mn-lt"/>
              </a:rPr>
              <a:t>Rx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372100" y="3441700"/>
            <a:ext cx="30480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Demodulator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모서리가 둥근 직사각형 37"/>
          <p:cNvSpPr/>
          <p:nvPr/>
        </p:nvSpPr>
        <p:spPr>
          <a:xfrm>
            <a:off x="914399" y="3329244"/>
            <a:ext cx="3048001" cy="84143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Picture 19" descr="C:\Users\minkim\Desktop\mic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205" y="1295707"/>
            <a:ext cx="731193" cy="731193"/>
          </a:xfrm>
          <a:prstGeom prst="rect">
            <a:avLst/>
          </a:prstGeom>
          <a:noFill/>
        </p:spPr>
      </p:pic>
      <p:pic>
        <p:nvPicPr>
          <p:cNvPr id="21" name="Picture 2" descr="C:\Users\minkim\Desktop\linksyswrt54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9839" y="1119527"/>
            <a:ext cx="1386554" cy="899160"/>
          </a:xfrm>
          <a:prstGeom prst="rect">
            <a:avLst/>
          </a:prstGeom>
          <a:noFill/>
        </p:spPr>
      </p:pic>
      <p:pic>
        <p:nvPicPr>
          <p:cNvPr id="22" name="Picture 13" descr="C:\Users\minkim\Desktop\zigbe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745" y="1028700"/>
            <a:ext cx="430121" cy="602624"/>
          </a:xfrm>
          <a:prstGeom prst="rect">
            <a:avLst/>
          </a:prstGeom>
          <a:noFill/>
        </p:spPr>
      </p:pic>
      <p:pic>
        <p:nvPicPr>
          <p:cNvPr id="23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940" y="1063054"/>
            <a:ext cx="685800" cy="439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1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335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S-</a:t>
            </a:r>
            <a:r>
              <a:rPr lang="en-US" altLang="ko-KR" sz="4500" dirty="0" err="1" smtClean="0"/>
              <a:t>FreeBee</a:t>
            </a:r>
            <a:r>
              <a:rPr lang="en-US" altLang="ko-KR" sz="4500" dirty="0" smtClean="0"/>
              <a:t>: modulation</a:t>
            </a:r>
            <a:endParaRPr lang="ko-KR" altLang="en-US" sz="45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>
                <a:latin typeface="+mn-lt"/>
              </a:rPr>
              <a:pPr/>
              <a:t>16</a:t>
            </a:fld>
            <a:endParaRPr lang="zh-CN" altLang="en-US">
              <a:latin typeface="+mn-lt"/>
            </a:endParaRPr>
          </a:p>
        </p:txBody>
      </p:sp>
      <p:sp>
        <p:nvSpPr>
          <p:cNvPr id="46" name="내용 개체 틀 4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Initially beacons are transmitted at the reference position</a:t>
            </a:r>
          </a:p>
          <a:p>
            <a:pPr lvl="1"/>
            <a:r>
              <a:rPr lang="en-US" altLang="ko-KR" dirty="0"/>
              <a:t>L</a:t>
            </a:r>
            <a:r>
              <a:rPr lang="en-US" altLang="ko-KR" dirty="0" smtClean="0"/>
              <a:t>et receiver ‘</a:t>
            </a:r>
            <a:r>
              <a:rPr lang="en-US" altLang="ko-KR" i="1" dirty="0" smtClean="0"/>
              <a:t>learn</a:t>
            </a:r>
            <a:r>
              <a:rPr lang="en-US" altLang="ko-KR" dirty="0" smtClean="0"/>
              <a:t>’ the position</a:t>
            </a:r>
          </a:p>
          <a:p>
            <a:endParaRPr lang="en-US" altLang="ko-KR" dirty="0" smtClean="0"/>
          </a:p>
          <a:p>
            <a:r>
              <a:rPr lang="en-US" altLang="ko-KR" b="1" dirty="0"/>
              <a:t>S</a:t>
            </a:r>
            <a:r>
              <a:rPr lang="en-US" altLang="ko-KR" b="1" dirty="0" smtClean="0"/>
              <a:t>hift</a:t>
            </a:r>
            <a:r>
              <a:rPr lang="en-US" altLang="ko-KR" dirty="0" smtClean="0"/>
              <a:t> </a:t>
            </a:r>
            <a:r>
              <a:rPr lang="en-US" altLang="ko-KR" dirty="0"/>
              <a:t>beacons between </a:t>
            </a:r>
            <a:r>
              <a:rPr lang="en-US" altLang="ko-KR" dirty="0" smtClean="0"/>
              <a:t>(-</a:t>
            </a:r>
            <a:r>
              <a:rPr lang="en-US" altLang="ko-KR" i="1" dirty="0" smtClean="0"/>
              <a:t>T/</a:t>
            </a:r>
            <a:r>
              <a:rPr lang="en-US" altLang="ko-KR" dirty="0" smtClean="0"/>
              <a:t>2,</a:t>
            </a:r>
            <a:r>
              <a:rPr lang="en-US" altLang="ko-KR" i="1" dirty="0" smtClean="0"/>
              <a:t> T/</a:t>
            </a:r>
            <a:r>
              <a:rPr lang="en-US" altLang="ko-KR" dirty="0" smtClean="0"/>
              <a:t>2] from the reference position to embed </a:t>
            </a:r>
            <a:r>
              <a:rPr lang="en-US" altLang="ko-KR" b="1" dirty="0" smtClean="0"/>
              <a:t>S-</a:t>
            </a:r>
            <a:r>
              <a:rPr lang="en-US" altLang="ko-KR" b="1" dirty="0" err="1" smtClean="0"/>
              <a:t>FreeBee</a:t>
            </a:r>
            <a:r>
              <a:rPr lang="en-US" altLang="ko-KR" b="1" dirty="0" smtClean="0"/>
              <a:t> </a:t>
            </a:r>
            <a:r>
              <a:rPr lang="en-US" altLang="ko-KR" b="1" i="1" dirty="0" smtClean="0"/>
              <a:t>symbol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i="1" dirty="0" smtClean="0"/>
              <a:t>T </a:t>
            </a:r>
            <a:r>
              <a:rPr lang="en-US" altLang="ko-KR" dirty="0" smtClean="0"/>
              <a:t>is beacon interval</a:t>
            </a:r>
          </a:p>
          <a:p>
            <a:pPr lvl="1"/>
            <a:r>
              <a:rPr lang="en-US" altLang="ko-KR" dirty="0" smtClean="0"/>
              <a:t>Let Δ is the unit of shift, then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One S-</a:t>
            </a:r>
            <a:r>
              <a:rPr lang="en-US" altLang="ko-KR" dirty="0" err="1" smtClean="0"/>
              <a:t>FreeBee</a:t>
            </a:r>
            <a:r>
              <a:rPr lang="en-US" altLang="ko-KR" dirty="0" smtClean="0"/>
              <a:t> symbol is worth</a:t>
            </a:r>
            <a:r>
              <a:rPr lang="en-US" altLang="ko-KR" b="1" dirty="0" smtClean="0"/>
              <a:t> log</a:t>
            </a:r>
            <a:r>
              <a:rPr lang="en-US" altLang="ko-KR" sz="1700" b="1" dirty="0" smtClean="0"/>
              <a:t>2</a:t>
            </a:r>
            <a:r>
              <a:rPr lang="en-US" altLang="ko-KR" b="1" dirty="0" smtClean="0"/>
              <a:t>(T/</a:t>
            </a:r>
            <a:r>
              <a:rPr lang="en-US" altLang="ko-KR" b="1" dirty="0"/>
              <a:t>Δ</a:t>
            </a:r>
            <a:r>
              <a:rPr lang="en-US" altLang="ko-KR" b="1" dirty="0" smtClean="0"/>
              <a:t>) </a:t>
            </a:r>
            <a:r>
              <a:rPr lang="en-US" altLang="ko-KR" dirty="0" smtClean="0"/>
              <a:t>bits </a:t>
            </a:r>
            <a:endParaRPr lang="ko-KR" altLang="en-US" dirty="0"/>
          </a:p>
        </p:txBody>
      </p:sp>
      <p:cxnSp>
        <p:nvCxnSpPr>
          <p:cNvPr id="36" name="직선 화살표 연결선 24"/>
          <p:cNvCxnSpPr/>
          <p:nvPr/>
        </p:nvCxnSpPr>
        <p:spPr>
          <a:xfrm>
            <a:off x="4567237" y="13787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24"/>
          <p:cNvCxnSpPr/>
          <p:nvPr/>
        </p:nvCxnSpPr>
        <p:spPr>
          <a:xfrm>
            <a:off x="4567237" y="13787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직선 화살표 연결선 24"/>
          <p:cNvCxnSpPr/>
          <p:nvPr/>
        </p:nvCxnSpPr>
        <p:spPr>
          <a:xfrm>
            <a:off x="4567237" y="1387562"/>
            <a:ext cx="0" cy="77972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그룹 46"/>
          <p:cNvGrpSpPr/>
          <p:nvPr/>
        </p:nvGrpSpPr>
        <p:grpSpPr>
          <a:xfrm>
            <a:off x="2362200" y="2097465"/>
            <a:ext cx="4389120" cy="768846"/>
            <a:chOff x="2362200" y="2097465"/>
            <a:chExt cx="4389120" cy="768846"/>
          </a:xfrm>
        </p:grpSpPr>
        <p:cxnSp>
          <p:nvCxnSpPr>
            <p:cNvPr id="53" name="직선 화살표 연결선 9"/>
            <p:cNvCxnSpPr/>
            <p:nvPr/>
          </p:nvCxnSpPr>
          <p:spPr>
            <a:xfrm>
              <a:off x="2362200" y="2158425"/>
              <a:ext cx="4191000" cy="0"/>
            </a:xfrm>
            <a:prstGeom prst="straightConnector1">
              <a:avLst/>
            </a:prstGeom>
            <a:ln>
              <a:headEnd type="none" w="lg" len="lg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그룹 43"/>
            <p:cNvGrpSpPr/>
            <p:nvPr/>
          </p:nvGrpSpPr>
          <p:grpSpPr>
            <a:xfrm>
              <a:off x="3276600" y="2097465"/>
              <a:ext cx="3474720" cy="768846"/>
              <a:chOff x="3276600" y="3520440"/>
              <a:chExt cx="3474720" cy="76884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836920" y="3520440"/>
                <a:ext cx="91440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tx1"/>
                    </a:solidFill>
                    <a:latin typeface="+mn-lt"/>
                  </a:rPr>
                  <a:t>time</a:t>
                </a:r>
                <a:endParaRPr lang="ko-KR" alt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76600" y="3581400"/>
                <a:ext cx="2590800" cy="7078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i="1" dirty="0" smtClean="0">
                    <a:solidFill>
                      <a:schemeClr val="tx1"/>
                    </a:solidFill>
                    <a:latin typeface="+mn-lt"/>
                  </a:rPr>
                  <a:t>t</a:t>
                </a:r>
              </a:p>
              <a:p>
                <a:r>
                  <a:rPr lang="en-US" altLang="ko-KR" sz="2000" dirty="0" smtClean="0">
                    <a:solidFill>
                      <a:schemeClr val="tx1"/>
                    </a:solidFill>
                    <a:latin typeface="+mn-lt"/>
                  </a:rPr>
                  <a:t>(reference position)</a:t>
                </a:r>
                <a:endParaRPr lang="ko-KR" alt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5105400" y="1066800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rgbClr val="FF0000"/>
                </a:solidFill>
                <a:latin typeface="+mn-lt"/>
              </a:rPr>
              <a:t>t+2</a:t>
            </a:r>
            <a:r>
              <a:rPr lang="el-GR" altLang="ko-KR" sz="2000" i="1" dirty="0" smtClean="0">
                <a:solidFill>
                  <a:srgbClr val="FF0000"/>
                </a:solidFill>
                <a:latin typeface="+mn-lt"/>
              </a:rPr>
              <a:t>Δ</a:t>
            </a:r>
            <a:endParaRPr lang="ko-KR" altLang="en-US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타원 32"/>
          <p:cNvSpPr/>
          <p:nvPr/>
        </p:nvSpPr>
        <p:spPr>
          <a:xfrm>
            <a:off x="5638800" y="1777425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 i="1"/>
          </a:p>
        </p:txBody>
      </p:sp>
      <p:sp>
        <p:nvSpPr>
          <p:cNvPr id="59" name="타원 33"/>
          <p:cNvSpPr/>
          <p:nvPr/>
        </p:nvSpPr>
        <p:spPr>
          <a:xfrm>
            <a:off x="5791200" y="1777425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2000" i="1"/>
          </a:p>
        </p:txBody>
      </p:sp>
      <p:sp>
        <p:nvSpPr>
          <p:cNvPr id="60" name="타원 34"/>
          <p:cNvSpPr/>
          <p:nvPr/>
        </p:nvSpPr>
        <p:spPr>
          <a:xfrm>
            <a:off x="5943600" y="1777425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 i="1"/>
          </a:p>
        </p:txBody>
      </p:sp>
      <p:sp>
        <p:nvSpPr>
          <p:cNvPr id="61" name="TextBox 60"/>
          <p:cNvSpPr txBox="1"/>
          <p:nvPr/>
        </p:nvSpPr>
        <p:spPr>
          <a:xfrm>
            <a:off x="5943600" y="1066800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err="1" smtClean="0">
                <a:solidFill>
                  <a:srgbClr val="FF0000"/>
                </a:solidFill>
                <a:latin typeface="+mn-lt"/>
              </a:rPr>
              <a:t>t+T</a:t>
            </a:r>
            <a:r>
              <a:rPr lang="en-US" altLang="ko-KR" sz="2000" i="1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altLang="ko-KR" sz="2000" dirty="0" smtClean="0">
                <a:solidFill>
                  <a:srgbClr val="FF0000"/>
                </a:solidFill>
                <a:latin typeface="+mn-lt"/>
              </a:rPr>
              <a:t>2</a:t>
            </a:r>
            <a:endParaRPr lang="ko-KR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62400" y="1066800"/>
            <a:ext cx="609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rgbClr val="FF0000"/>
                </a:solidFill>
                <a:latin typeface="+mn-lt"/>
              </a:rPr>
              <a:t>t-</a:t>
            </a:r>
            <a:r>
              <a:rPr lang="el-GR" altLang="ko-KR" sz="2000" i="1" dirty="0" smtClean="0">
                <a:solidFill>
                  <a:srgbClr val="FF0000"/>
                </a:solidFill>
                <a:latin typeface="+mn-lt"/>
              </a:rPr>
              <a:t>Δ</a:t>
            </a:r>
            <a:endParaRPr lang="ko-KR" altLang="en-US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6600" y="1066800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rgbClr val="FF0000"/>
                </a:solidFill>
                <a:latin typeface="+mn-lt"/>
              </a:rPr>
              <a:t>t-</a:t>
            </a:r>
            <a:r>
              <a:rPr lang="en-US" altLang="ko-KR" sz="2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l-GR" altLang="ko-KR" sz="2000" i="1" dirty="0" smtClean="0">
                <a:solidFill>
                  <a:srgbClr val="FF0000"/>
                </a:solidFill>
                <a:latin typeface="+mn-lt"/>
              </a:rPr>
              <a:t>Δ</a:t>
            </a:r>
            <a:endParaRPr lang="ko-KR" altLang="en-US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4" name="타원 29"/>
          <p:cNvSpPr/>
          <p:nvPr/>
        </p:nvSpPr>
        <p:spPr>
          <a:xfrm>
            <a:off x="3048000" y="1777425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2000" i="1"/>
          </a:p>
        </p:txBody>
      </p:sp>
      <p:sp>
        <p:nvSpPr>
          <p:cNvPr id="65" name="타원 30"/>
          <p:cNvSpPr/>
          <p:nvPr/>
        </p:nvSpPr>
        <p:spPr>
          <a:xfrm>
            <a:off x="3200400" y="1777425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2000" i="1"/>
          </a:p>
        </p:txBody>
      </p:sp>
      <p:sp>
        <p:nvSpPr>
          <p:cNvPr id="66" name="타원 31"/>
          <p:cNvSpPr/>
          <p:nvPr/>
        </p:nvSpPr>
        <p:spPr>
          <a:xfrm>
            <a:off x="3352800" y="1777425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2000" i="1"/>
          </a:p>
        </p:txBody>
      </p:sp>
      <p:sp>
        <p:nvSpPr>
          <p:cNvPr id="67" name="TextBox 66"/>
          <p:cNvSpPr txBox="1"/>
          <p:nvPr/>
        </p:nvSpPr>
        <p:spPr>
          <a:xfrm>
            <a:off x="2362200" y="1066800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rgbClr val="FF0000"/>
                </a:solidFill>
                <a:latin typeface="+mn-lt"/>
              </a:rPr>
              <a:t>t-T/</a:t>
            </a:r>
            <a:r>
              <a:rPr lang="en-US" altLang="ko-KR" sz="2000" dirty="0" smtClean="0">
                <a:solidFill>
                  <a:srgbClr val="FF0000"/>
                </a:solidFill>
                <a:latin typeface="+mn-lt"/>
              </a:rPr>
              <a:t>2</a:t>
            </a:r>
            <a:endParaRPr lang="ko-KR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21530" y="1066800"/>
            <a:ext cx="609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rgbClr val="FF0000"/>
                </a:solidFill>
                <a:latin typeface="+mn-lt"/>
              </a:rPr>
              <a:t>t+</a:t>
            </a:r>
            <a:r>
              <a:rPr lang="el-GR" altLang="ko-KR" sz="2000" i="1" dirty="0" smtClean="0">
                <a:solidFill>
                  <a:srgbClr val="FF0000"/>
                </a:solidFill>
                <a:latin typeface="+mn-lt"/>
              </a:rPr>
              <a:t>Δ</a:t>
            </a:r>
            <a:endParaRPr lang="ko-KR" altLang="en-US" sz="20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34967"/>
            <a:ext cx="9101920" cy="5324251"/>
            <a:chOff x="0" y="1034967"/>
            <a:chExt cx="9101920" cy="5324251"/>
          </a:xfrm>
        </p:grpSpPr>
        <p:sp>
          <p:nvSpPr>
            <p:cNvPr id="29" name="Rectangle 28"/>
            <p:cNvSpPr/>
            <p:nvPr/>
          </p:nvSpPr>
          <p:spPr>
            <a:xfrm>
              <a:off x="34120" y="3841864"/>
              <a:ext cx="9067800" cy="2517354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1034967"/>
              <a:ext cx="9067800" cy="173403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757235" y="2811199"/>
            <a:ext cx="7764464" cy="3319726"/>
            <a:chOff x="680992" y="2598027"/>
            <a:chExt cx="7838413" cy="3023323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680992" y="2598027"/>
              <a:ext cx="7692571" cy="768682"/>
            </a:xfrm>
            <a:prstGeom prst="roundRect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모서리가 둥근 사각형 설명선 49"/>
            <p:cNvSpPr/>
            <p:nvPr/>
          </p:nvSpPr>
          <p:spPr>
            <a:xfrm>
              <a:off x="2134570" y="3941378"/>
              <a:ext cx="6384835" cy="1679972"/>
            </a:xfrm>
            <a:prstGeom prst="wedgeRoundRectCallout">
              <a:avLst>
                <a:gd name="adj1" fmla="val -40908"/>
                <a:gd name="adj2" fmla="val -82269"/>
                <a:gd name="adj3" fmla="val 16667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69628" y="4427537"/>
            <a:ext cx="6007606" cy="1090613"/>
            <a:chOff x="2369628" y="4427537"/>
            <a:chExt cx="6007606" cy="1090613"/>
          </a:xfrm>
        </p:grpSpPr>
        <p:pic>
          <p:nvPicPr>
            <p:cNvPr id="1026" name="Picture 2" descr="http://www.clipartbest.com/cliparts/di7/oyy/di7oyyoA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628" y="4427537"/>
              <a:ext cx="1095482" cy="109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00434" y="4566708"/>
              <a:ext cx="4876800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dirty="0">
                  <a:solidFill>
                    <a:srgbClr val="FF0000"/>
                  </a:solidFill>
                  <a:latin typeface="+mn-lt"/>
                </a:rPr>
                <a:t>Requires time </a:t>
              </a:r>
              <a:r>
                <a:rPr lang="en-US" altLang="ko-KR" dirty="0" smtClean="0">
                  <a:solidFill>
                    <a:srgbClr val="FF0000"/>
                  </a:solidFill>
                  <a:latin typeface="+mn-lt"/>
                </a:rPr>
                <a:t>sync</a:t>
              </a:r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altLang="ko-KR" dirty="0">
                  <a:solidFill>
                    <a:schemeClr val="tx1"/>
                  </a:solidFill>
                  <a:latin typeface="+mn-lt"/>
                </a:rPr>
                <a:t>to </a:t>
              </a:r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keep </a:t>
              </a:r>
              <a:r>
                <a:rPr lang="en-US" altLang="ko-KR" dirty="0">
                  <a:solidFill>
                    <a:schemeClr val="tx1"/>
                  </a:solidFill>
                  <a:latin typeface="+mn-lt"/>
                </a:rPr>
                <a:t>track </a:t>
              </a:r>
              <a:endParaRPr lang="en-US" altLang="ko-KR" dirty="0" smtClean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of the reference position</a:t>
              </a:r>
              <a:endParaRPr lang="en-US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33600" y="5635615"/>
            <a:ext cx="62484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en-US" altLang="ko-KR" dirty="0">
                <a:solidFill>
                  <a:prstClr val="black"/>
                </a:solidFill>
                <a:latin typeface="Constantia"/>
              </a:rPr>
              <a:t>Not suitable for mobile environment?</a:t>
            </a:r>
            <a:endParaRPr lang="ko-KR" alt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792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1.48148E-6 L 8.33333E-7 -1.48148E-6 " pathEditMode="relative" rAng="0" ptsTypes="AA">
                                      <p:cBhvr>
                                        <p:cTn id="6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1.48148E-6 L 0.09167 -1.48148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1.48148E-6 L 0.19167 -1.48148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167 -1.48148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1.48148E-6 L -0.04167 -1.48148E-6 " pathEditMode="relative" rAng="0" ptsTypes="AA">
                                      <p:cBhvr>
                                        <p:cTn id="32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1.48148E-6 L -0.09167 -1.48148E-6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57" grpId="0" uiExpand="1"/>
      <p:bldP spid="58" grpId="0" uiExpand="1" animBg="1"/>
      <p:bldP spid="59" grpId="0" uiExpand="1" animBg="1"/>
      <p:bldP spid="60" grpId="0" uiExpand="1" animBg="1"/>
      <p:bldP spid="61" grpId="0" uiExpand="1"/>
      <p:bldP spid="62" grpId="0" uiExpand="1"/>
      <p:bldP spid="63" grpId="0" uiExpand="1"/>
      <p:bldP spid="64" grpId="0" uiExpand="1" animBg="1"/>
      <p:bldP spid="65" grpId="0" uiExpand="1" animBg="1"/>
      <p:bldP spid="66" grpId="0" uiExpand="1" animBg="1"/>
      <p:bldP spid="67" grpId="0" uiExpand="1"/>
      <p:bldP spid="68" grpId="0" uiExpand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058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A-</a:t>
            </a:r>
            <a:r>
              <a:rPr lang="en-US" altLang="ko-KR" sz="4500" dirty="0" err="1" smtClean="0"/>
              <a:t>FreeBee</a:t>
            </a:r>
            <a:r>
              <a:rPr lang="en-US" altLang="ko-KR" sz="4500" dirty="0" smtClean="0"/>
              <a:t>: modulation</a:t>
            </a:r>
            <a:endParaRPr lang="ko-KR" altLang="en-US" sz="45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1040130" y="3055081"/>
            <a:ext cx="6819900" cy="7563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77912" y="3024858"/>
            <a:ext cx="914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chemeClr val="tx1"/>
                </a:solidFill>
                <a:latin typeface="+mn-lt"/>
              </a:rPr>
              <a:t>time</a:t>
            </a:r>
            <a:endParaRPr lang="ko-KR" altLang="en-U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2530" y="3028890"/>
            <a:ext cx="457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chemeClr val="tx1"/>
                </a:solidFill>
                <a:latin typeface="+mn-lt"/>
              </a:rPr>
              <a:t>t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421130" y="2395894"/>
            <a:ext cx="0" cy="685800"/>
          </a:xfrm>
          <a:prstGeom prst="straightConnector1">
            <a:avLst/>
          </a:prstGeom>
          <a:ln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7391400" y="268164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 i="1"/>
          </a:p>
        </p:txBody>
      </p:sp>
      <p:sp>
        <p:nvSpPr>
          <p:cNvPr id="29" name="타원 28"/>
          <p:cNvSpPr/>
          <p:nvPr/>
        </p:nvSpPr>
        <p:spPr>
          <a:xfrm>
            <a:off x="7543800" y="268164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 i="1"/>
          </a:p>
        </p:txBody>
      </p:sp>
      <p:sp>
        <p:nvSpPr>
          <p:cNvPr id="30" name="타원 29"/>
          <p:cNvSpPr/>
          <p:nvPr/>
        </p:nvSpPr>
        <p:spPr>
          <a:xfrm>
            <a:off x="7696200" y="268164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 i="1"/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1421130" y="2971261"/>
            <a:ext cx="0" cy="76200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2391384" y="2978881"/>
            <a:ext cx="0" cy="68580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3354018" y="2978881"/>
            <a:ext cx="0" cy="68580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4401768" y="2986501"/>
            <a:ext cx="0" cy="60960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5493614" y="2986501"/>
            <a:ext cx="0" cy="60960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6590487" y="2978881"/>
            <a:ext cx="0" cy="68580"/>
          </a:xfrm>
          <a:prstGeom prst="straightConnector1">
            <a:avLst/>
          </a:prstGeom>
          <a:ln>
            <a:headEnd type="none" w="lg" len="lg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45942" y="3028890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chemeClr val="tx1"/>
                </a:solidFill>
                <a:latin typeface="+mn-lt"/>
              </a:rPr>
              <a:t>t+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ko-KR" sz="2000" i="1" dirty="0" smtClean="0">
                <a:solidFill>
                  <a:schemeClr val="tx1"/>
                </a:solidFill>
                <a:latin typeface="+mn-lt"/>
              </a:rPr>
              <a:t>T</a:t>
            </a:r>
            <a:endParaRPr lang="ko-KR" altLang="en-U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55742" y="3021270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chemeClr val="tx1"/>
                </a:solidFill>
                <a:latin typeface="+mn-lt"/>
              </a:rPr>
              <a:t>t+</a:t>
            </a:r>
            <a:r>
              <a:rPr lang="en-US" altLang="ko-KR" sz="2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altLang="ko-KR" sz="2000" i="1" dirty="0" smtClean="0">
                <a:solidFill>
                  <a:schemeClr val="tx1"/>
                </a:solidFill>
                <a:latin typeface="+mn-lt"/>
              </a:rPr>
              <a:t>T</a:t>
            </a:r>
            <a:endParaRPr lang="ko-KR" altLang="en-US" sz="20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3352800" y="2376844"/>
            <a:ext cx="0" cy="685800"/>
          </a:xfrm>
          <a:prstGeom prst="straightConnector1">
            <a:avLst/>
          </a:prstGeom>
          <a:ln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5486400" y="2370494"/>
            <a:ext cx="0" cy="685800"/>
          </a:xfrm>
          <a:prstGeom prst="straightConnector1">
            <a:avLst/>
          </a:prstGeom>
          <a:ln>
            <a:prstDash val="sysDot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393167" y="2376844"/>
            <a:ext cx="4198941" cy="704850"/>
            <a:chOff x="3229584" y="2376844"/>
            <a:chExt cx="4198941" cy="704850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7428525" y="2376844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type="triangle" w="med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3229584" y="2376844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type="triangle" w="med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>
              <a:off x="5256017" y="2395894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type="triangle" w="med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56463" y="2010488"/>
            <a:ext cx="5401537" cy="410913"/>
            <a:chOff x="3190012" y="2010488"/>
            <a:chExt cx="5401537" cy="410913"/>
          </a:xfrm>
        </p:grpSpPr>
        <p:sp>
          <p:nvSpPr>
            <p:cNvPr id="39" name="TextBox 38"/>
            <p:cNvSpPr txBox="1"/>
            <p:nvPr/>
          </p:nvSpPr>
          <p:spPr>
            <a:xfrm>
              <a:off x="3190012" y="2010488"/>
              <a:ext cx="12192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FF0000"/>
                  </a:solidFill>
                  <a:latin typeface="+mn-lt"/>
                </a:rPr>
                <a:t>t+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(</a:t>
              </a:r>
              <a:r>
                <a:rPr lang="en-US" altLang="ko-KR" sz="2000" i="1" dirty="0" smtClean="0">
                  <a:solidFill>
                    <a:srgbClr val="FF0000"/>
                  </a:solidFill>
                  <a:latin typeface="+mn-lt"/>
                </a:rPr>
                <a:t>T-</a:t>
              </a:r>
              <a:r>
                <a:rPr lang="el-GR" altLang="ko-KR" sz="2000" i="1" dirty="0" smtClean="0">
                  <a:solidFill>
                    <a:srgbClr val="FF0000"/>
                  </a:solidFill>
                  <a:latin typeface="+mn-lt"/>
                </a:rPr>
                <a:t> Δ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ko-KR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47642" y="2021291"/>
              <a:ext cx="12509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FF0000"/>
                  </a:solidFill>
                  <a:latin typeface="+mn-lt"/>
                </a:rPr>
                <a:t>t+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(3</a:t>
              </a:r>
              <a:r>
                <a:rPr lang="en-US" altLang="ko-KR" sz="2000" i="1" dirty="0" smtClean="0">
                  <a:solidFill>
                    <a:srgbClr val="FF0000"/>
                  </a:solidFill>
                  <a:latin typeface="+mn-lt"/>
                </a:rPr>
                <a:t>T-</a:t>
              </a:r>
              <a:r>
                <a:rPr lang="el-GR" altLang="ko-KR" sz="2000" i="1" dirty="0" smtClean="0">
                  <a:solidFill>
                    <a:srgbClr val="FF0000"/>
                  </a:solidFill>
                  <a:latin typeface="+mn-lt"/>
                </a:rPr>
                <a:t> Δ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ko-KR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70749" y="2010488"/>
              <a:ext cx="13208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2000" i="1" dirty="0" smtClean="0">
                  <a:solidFill>
                    <a:srgbClr val="FF0000"/>
                  </a:solidFill>
                  <a:latin typeface="+mn-lt"/>
                </a:rPr>
                <a:t>t+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(5</a:t>
              </a:r>
              <a:r>
                <a:rPr lang="en-US" altLang="ko-KR" sz="2000" i="1" dirty="0" smtClean="0">
                  <a:solidFill>
                    <a:srgbClr val="FF0000"/>
                  </a:solidFill>
                  <a:latin typeface="+mn-lt"/>
                </a:rPr>
                <a:t>T-</a:t>
              </a:r>
              <a:r>
                <a:rPr lang="el-GR" altLang="ko-KR" sz="2000" i="1" dirty="0" smtClean="0">
                  <a:solidFill>
                    <a:srgbClr val="FF0000"/>
                  </a:solidFill>
                  <a:latin typeface="+mn-lt"/>
                </a:rPr>
                <a:t> Δ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ko-KR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" name="그룹 33"/>
          <p:cNvGrpSpPr/>
          <p:nvPr/>
        </p:nvGrpSpPr>
        <p:grpSpPr>
          <a:xfrm>
            <a:off x="2535052" y="1066800"/>
            <a:ext cx="3256148" cy="1019800"/>
            <a:chOff x="2760567" y="1066800"/>
            <a:chExt cx="3256148" cy="1019800"/>
          </a:xfrm>
        </p:grpSpPr>
        <p:cxnSp>
          <p:nvCxnSpPr>
            <p:cNvPr id="7" name="직선 화살표 연결선 6"/>
            <p:cNvCxnSpPr>
              <a:stCxn id="15" idx="2"/>
            </p:cNvCxnSpPr>
            <p:nvPr/>
          </p:nvCxnSpPr>
          <p:spPr>
            <a:xfrm flipH="1">
              <a:off x="2845113" y="1528465"/>
              <a:ext cx="1543528" cy="51848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2760567" y="1066800"/>
              <a:ext cx="32561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+mn-lt"/>
                </a:rPr>
                <a:t>Beacons shifted by -</a:t>
              </a:r>
              <a:r>
                <a:rPr lang="el-GR" altLang="ko-KR" b="1" dirty="0" smtClean="0">
                  <a:solidFill>
                    <a:srgbClr val="C00000"/>
                  </a:solidFill>
                  <a:latin typeface="+mn-lt"/>
                </a:rPr>
                <a:t>Δ</a:t>
              </a:r>
              <a:endParaRPr lang="en-US" altLang="ko-KR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7" name="직선 화살표 연결선 16"/>
            <p:cNvCxnSpPr>
              <a:stCxn id="15" idx="2"/>
              <a:endCxn id="66" idx="0"/>
            </p:cNvCxnSpPr>
            <p:nvPr/>
          </p:nvCxnSpPr>
          <p:spPr>
            <a:xfrm flipH="1">
              <a:off x="4365083" y="1528465"/>
              <a:ext cx="23558" cy="49282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5" idx="2"/>
            </p:cNvCxnSpPr>
            <p:nvPr/>
          </p:nvCxnSpPr>
          <p:spPr>
            <a:xfrm>
              <a:off x="4388641" y="1528465"/>
              <a:ext cx="1504472" cy="55813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내용 개체 틀 4"/>
          <p:cNvSpPr>
            <a:spLocks noGrp="1"/>
          </p:cNvSpPr>
          <p:nvPr>
            <p:ph idx="1"/>
          </p:nvPr>
        </p:nvSpPr>
        <p:spPr>
          <a:xfrm>
            <a:off x="457200" y="3429000"/>
            <a:ext cx="8458200" cy="30937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Shift </a:t>
            </a:r>
            <a:r>
              <a:rPr lang="en-US" altLang="ko-KR" b="1" i="1" dirty="0" smtClean="0"/>
              <a:t>every other</a:t>
            </a:r>
            <a:r>
              <a:rPr lang="en-US" altLang="ko-KR" dirty="0" smtClean="0"/>
              <a:t> beacons, between (-</a:t>
            </a:r>
            <a:r>
              <a:rPr lang="en-US" altLang="ko-KR" i="1" dirty="0" smtClean="0"/>
              <a:t>T/</a:t>
            </a:r>
            <a:r>
              <a:rPr lang="en-US" altLang="ko-KR" dirty="0" smtClean="0"/>
              <a:t>2,</a:t>
            </a:r>
            <a:r>
              <a:rPr lang="en-US" altLang="ko-KR" i="1" dirty="0" smtClean="0"/>
              <a:t> T/</a:t>
            </a:r>
            <a:r>
              <a:rPr lang="en-US" altLang="ko-KR" dirty="0" smtClean="0"/>
              <a:t>2]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Use the </a:t>
            </a:r>
            <a:r>
              <a:rPr lang="en-US" altLang="ko-KR" dirty="0" smtClean="0">
                <a:solidFill>
                  <a:srgbClr val="FF0000"/>
                </a:solidFill>
              </a:rPr>
              <a:t>distance</a:t>
            </a:r>
            <a:r>
              <a:rPr lang="en-US" altLang="ko-KR" dirty="0" smtClean="0"/>
              <a:t> between two consecutive beacons to convey a symbol  (instead of </a:t>
            </a:r>
            <a:r>
              <a:rPr lang="en-US" altLang="ko-KR" dirty="0" smtClean="0">
                <a:solidFill>
                  <a:srgbClr val="FF0000"/>
                </a:solidFill>
              </a:rPr>
              <a:t>shift offset</a:t>
            </a:r>
            <a:r>
              <a:rPr lang="en-US" altLang="ko-KR" dirty="0" smtClean="0"/>
              <a:t> in S-Freebee)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Lower symbol rate, but no learning needed.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9500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3854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5274505" y="2075160"/>
            <a:ext cx="3336096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FreeBee</a:t>
            </a:r>
            <a:r>
              <a:rPr lang="en-US" altLang="ko-KR" dirty="0" smtClean="0"/>
              <a:t> Architecture: PHY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8199" y="2075160"/>
            <a:ext cx="3173177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28700" y="249936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 smtClean="0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 Multiple Access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28700" y="346710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Modulator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14400" y="4481175"/>
            <a:ext cx="2921000" cy="3854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IEEE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Standard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MAC/PHY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72101" y="2476500"/>
            <a:ext cx="3048000" cy="56388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Multiple Access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72100" y="4485640"/>
            <a:ext cx="3162299" cy="381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IEEE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Standard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RSS Sampler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hape 13"/>
          <p:cNvCxnSpPr/>
          <p:nvPr/>
        </p:nvCxnSpPr>
        <p:spPr>
          <a:xfrm flipV="1">
            <a:off x="3860800" y="4402435"/>
            <a:ext cx="381000" cy="304800"/>
          </a:xfrm>
          <a:prstGeom prst="bentConnector4">
            <a:avLst>
              <a:gd name="adj1" fmla="val 4000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이등변 삼각형 14"/>
          <p:cNvSpPr/>
          <p:nvPr/>
        </p:nvSpPr>
        <p:spPr>
          <a:xfrm rot="10800000">
            <a:off x="4165600" y="4402435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hape 37"/>
          <p:cNvCxnSpPr>
            <a:endCxn id="17" idx="3"/>
          </p:cNvCxnSpPr>
          <p:nvPr/>
        </p:nvCxnSpPr>
        <p:spPr>
          <a:xfrm rot="16200000" flipV="1">
            <a:off x="5105401" y="4432300"/>
            <a:ext cx="304800" cy="304800"/>
          </a:xfrm>
          <a:prstGeom prst="bentConnector3">
            <a:avLst>
              <a:gd name="adj1" fmla="val -23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이등변 삼각형 16"/>
          <p:cNvSpPr/>
          <p:nvPr/>
        </p:nvSpPr>
        <p:spPr>
          <a:xfrm rot="10800000">
            <a:off x="5029201" y="44323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09700" y="52488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/>
                </a:solidFill>
                <a:latin typeface="+mn-lt"/>
              </a:rPr>
              <a:t>Tx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3295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latin typeface="+mn-lt"/>
              </a:rPr>
              <a:t>Rx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372100" y="3441700"/>
            <a:ext cx="30480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tx1"/>
                </a:solidFill>
              </a:rPr>
              <a:t>FreeBee</a:t>
            </a:r>
            <a:r>
              <a:rPr lang="en-US" altLang="ko-KR" sz="1800" dirty="0">
                <a:solidFill>
                  <a:schemeClr val="tx1"/>
                </a:solidFill>
              </a:rPr>
              <a:t> Demodulator</a:t>
            </a:r>
            <a:endParaRPr lang="ko-KR" altLang="en-US" sz="1800" dirty="0" err="1">
              <a:solidFill>
                <a:schemeClr val="tx1"/>
              </a:solidFill>
            </a:endParaRPr>
          </a:p>
        </p:txBody>
      </p:sp>
      <p:sp>
        <p:nvSpPr>
          <p:cNvPr id="20" name="모서리가 둥근 직사각형 37"/>
          <p:cNvSpPr/>
          <p:nvPr/>
        </p:nvSpPr>
        <p:spPr>
          <a:xfrm>
            <a:off x="5314949" y="3313082"/>
            <a:ext cx="3219451" cy="84143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Picture 20" descr="C:\Users\minkim\Desktop\mic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205" y="1295707"/>
            <a:ext cx="731193" cy="731193"/>
          </a:xfrm>
          <a:prstGeom prst="rect">
            <a:avLst/>
          </a:prstGeom>
          <a:noFill/>
        </p:spPr>
      </p:pic>
      <p:pic>
        <p:nvPicPr>
          <p:cNvPr id="22" name="Picture 2" descr="C:\Users\minkim\Desktop\linksyswrt54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9839" y="1119527"/>
            <a:ext cx="1386554" cy="899160"/>
          </a:xfrm>
          <a:prstGeom prst="rect">
            <a:avLst/>
          </a:prstGeom>
          <a:noFill/>
        </p:spPr>
      </p:pic>
      <p:pic>
        <p:nvPicPr>
          <p:cNvPr id="23" name="Picture 13" descr="C:\Users\minkim\Desktop\zigbe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745" y="1028700"/>
            <a:ext cx="430121" cy="602624"/>
          </a:xfrm>
          <a:prstGeom prst="rect">
            <a:avLst/>
          </a:prstGeom>
          <a:noFill/>
        </p:spPr>
      </p:pic>
      <p:pic>
        <p:nvPicPr>
          <p:cNvPr id="24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940" y="1063054"/>
            <a:ext cx="685800" cy="439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0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4500" dirty="0" err="1" smtClean="0"/>
              <a:t>FreeBee</a:t>
            </a:r>
            <a:r>
              <a:rPr lang="en-US" altLang="ko-KR" sz="4500" dirty="0" smtClean="0"/>
              <a:t> demodulation 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29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Challenge: receiver can </a:t>
            </a:r>
            <a:r>
              <a:rPr lang="en-US" altLang="ko-KR" dirty="0"/>
              <a:t>only </a:t>
            </a:r>
            <a:r>
              <a:rPr lang="en-US" altLang="ko-KR" dirty="0" smtClean="0"/>
              <a:t>sense RSS, no decoding possible (due to incompatible PHY)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b="1" dirty="0"/>
          </a:p>
          <a:p>
            <a:r>
              <a:rPr lang="en-US" altLang="ko-KR" b="1" dirty="0" smtClean="0"/>
              <a:t>Idea: We utilize the </a:t>
            </a:r>
            <a:r>
              <a:rPr lang="en-US" altLang="ko-KR" b="1" dirty="0" smtClean="0">
                <a:solidFill>
                  <a:srgbClr val="FF0000"/>
                </a:solidFill>
              </a:rPr>
              <a:t>periodicity of beacons</a:t>
            </a:r>
            <a:r>
              <a:rPr lang="en-US" altLang="ko-KR" b="1" dirty="0" smtClean="0"/>
              <a:t>, as others are most likely not periodic</a:t>
            </a:r>
          </a:p>
          <a:p>
            <a:pPr lvl="1"/>
            <a:r>
              <a:rPr lang="en-US" altLang="ko-KR" dirty="0" smtClean="0"/>
              <a:t>Receiver demodulate statistically.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95248"/>
            <a:ext cx="7685292" cy="170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3897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RSS Samples under Cross Technology Interference</a:t>
            </a:r>
            <a:endParaRPr lang="ko-KR" altLang="en-US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직선 화살표 연결선 18"/>
          <p:cNvCxnSpPr/>
          <p:nvPr/>
        </p:nvCxnSpPr>
        <p:spPr>
          <a:xfrm>
            <a:off x="2209800" y="280484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8"/>
          <p:cNvCxnSpPr/>
          <p:nvPr/>
        </p:nvCxnSpPr>
        <p:spPr>
          <a:xfrm>
            <a:off x="3429000" y="280484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8"/>
          <p:cNvCxnSpPr/>
          <p:nvPr/>
        </p:nvCxnSpPr>
        <p:spPr>
          <a:xfrm>
            <a:off x="4648200" y="280484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8"/>
          <p:cNvCxnSpPr/>
          <p:nvPr/>
        </p:nvCxnSpPr>
        <p:spPr>
          <a:xfrm>
            <a:off x="5867400" y="280484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 w="med" len="lg"/>
            <a:tailEnd type="non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47901" y="2271448"/>
            <a:ext cx="19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Hidden Beacons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1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Outline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Background and Motivation</a:t>
            </a:r>
          </a:p>
          <a:p>
            <a:endParaRPr lang="en-US" altLang="ko-KR" sz="3200" b="1" dirty="0" smtClean="0"/>
          </a:p>
          <a:p>
            <a:r>
              <a:rPr lang="en-US" altLang="ko-KR" sz="3200" b="1" dirty="0" err="1" smtClean="0"/>
              <a:t>FreeBee</a:t>
            </a:r>
            <a:r>
              <a:rPr lang="en-US" altLang="ko-KR" sz="3200" b="1" dirty="0" smtClean="0"/>
              <a:t>  Design</a:t>
            </a:r>
          </a:p>
          <a:p>
            <a:pPr marL="393192" lvl="1" indent="0">
              <a:buNone/>
            </a:pPr>
            <a:endParaRPr lang="en-US" altLang="ko-KR" sz="3200" b="1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ko-KR" sz="3200" b="1" dirty="0" smtClean="0"/>
              <a:t>System Implementation &amp; Evaluation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87710"/>
            <a:ext cx="8229600" cy="82669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Beacon </a:t>
            </a:r>
            <a:r>
              <a:rPr lang="en-US" altLang="ko-KR" sz="4500" dirty="0"/>
              <a:t>d</a:t>
            </a:r>
            <a:r>
              <a:rPr lang="en-US" altLang="ko-KR" sz="4500" dirty="0" smtClean="0"/>
              <a:t>etection solution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45031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Receiver </a:t>
            </a:r>
            <a:r>
              <a:rPr lang="en-US" altLang="ko-KR" dirty="0"/>
              <a:t>samples RSS </a:t>
            </a:r>
            <a:r>
              <a:rPr lang="en-US" altLang="ko-KR" dirty="0" smtClean="0"/>
              <a:t>continuously</a:t>
            </a:r>
            <a:br>
              <a:rPr lang="en-US" altLang="ko-KR" dirty="0" smtClean="0"/>
            </a:br>
            <a:r>
              <a:rPr lang="en-US" altLang="ko-KR" dirty="0" smtClean="0"/>
              <a:t>(This is by default in standards; e.g. ZigBee </a:t>
            </a:r>
            <a:r>
              <a:rPr lang="en-US" altLang="ko-KR" dirty="0"/>
              <a:t>(802.15.4</a:t>
            </a:r>
            <a:r>
              <a:rPr lang="en-US" altLang="ko-KR" dirty="0" smtClean="0"/>
              <a:t>))</a:t>
            </a:r>
            <a:endParaRPr lang="en-US" altLang="ko-KR" baseline="30000" dirty="0"/>
          </a:p>
          <a:p>
            <a:r>
              <a:rPr lang="en-US" altLang="ko-KR" dirty="0"/>
              <a:t>Samples are quantized (0 or 1) according to threshold.</a:t>
            </a:r>
          </a:p>
          <a:p>
            <a:r>
              <a:rPr lang="en-US" altLang="ko-KR" dirty="0"/>
              <a:t>D</a:t>
            </a:r>
            <a:r>
              <a:rPr lang="en-US" altLang="ko-KR" dirty="0" smtClean="0"/>
              <a:t>igital </a:t>
            </a:r>
            <a:r>
              <a:rPr lang="en-US" altLang="ko-KR" dirty="0"/>
              <a:t>signal processing of </a:t>
            </a:r>
            <a:r>
              <a:rPr lang="en-US" altLang="ko-KR" i="1" dirty="0">
                <a:solidFill>
                  <a:srgbClr val="FF0000"/>
                </a:solidFill>
              </a:rPr>
              <a:t>Folding</a:t>
            </a:r>
            <a:r>
              <a:rPr lang="en-US" altLang="ko-KR" dirty="0"/>
              <a:t>* is utilized to statistically determine the position of beacons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53" name="그룹 52"/>
          <p:cNvGrpSpPr/>
          <p:nvPr/>
        </p:nvGrpSpPr>
        <p:grpSpPr>
          <a:xfrm>
            <a:off x="1524000" y="5115502"/>
            <a:ext cx="1828800" cy="381000"/>
            <a:chOff x="152400" y="3581400"/>
            <a:chExt cx="1828800" cy="381000"/>
          </a:xfrm>
        </p:grpSpPr>
        <p:sp>
          <p:nvSpPr>
            <p:cNvPr id="4" name="직사각형 3"/>
            <p:cNvSpPr/>
            <p:nvPr/>
          </p:nvSpPr>
          <p:spPr>
            <a:xfrm>
              <a:off x="609600" y="3581400"/>
              <a:ext cx="4572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1</a:t>
              </a:r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66800" y="35814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52400" y="35814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524000" y="35814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3352800" y="5115502"/>
            <a:ext cx="1828800" cy="381000"/>
            <a:chOff x="1981200" y="3581400"/>
            <a:chExt cx="1828800" cy="381000"/>
          </a:xfrm>
        </p:grpSpPr>
        <p:sp>
          <p:nvSpPr>
            <p:cNvPr id="9" name="직사각형 8"/>
            <p:cNvSpPr/>
            <p:nvPr/>
          </p:nvSpPr>
          <p:spPr>
            <a:xfrm>
              <a:off x="1981200" y="35814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438400" y="3581400"/>
              <a:ext cx="4572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1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895600" y="35814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352800" y="35814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5189483" y="5106829"/>
            <a:ext cx="1828800" cy="381000"/>
            <a:chOff x="3810000" y="3581400"/>
            <a:chExt cx="1828800" cy="381000"/>
          </a:xfrm>
        </p:grpSpPr>
        <p:sp>
          <p:nvSpPr>
            <p:cNvPr id="14" name="직사각형 13"/>
            <p:cNvSpPr/>
            <p:nvPr/>
          </p:nvSpPr>
          <p:spPr>
            <a:xfrm>
              <a:off x="3810000" y="35814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267200" y="3581400"/>
              <a:ext cx="4572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1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724400" y="35814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181600" y="35814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920362" y="452863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Fold sum:   2     3     0     1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4034187" y="4589195"/>
            <a:ext cx="4218654" cy="1413981"/>
            <a:chOff x="4732119" y="3388924"/>
            <a:chExt cx="4218654" cy="1413981"/>
          </a:xfrm>
        </p:grpSpPr>
        <p:sp>
          <p:nvSpPr>
            <p:cNvPr id="57" name="타원 56"/>
            <p:cNvSpPr/>
            <p:nvPr/>
          </p:nvSpPr>
          <p:spPr>
            <a:xfrm>
              <a:off x="6705600" y="3388924"/>
              <a:ext cx="457200" cy="457200"/>
            </a:xfrm>
            <a:prstGeom prst="ellipse">
              <a:avLst/>
            </a:prstGeom>
            <a:noFill/>
            <a:ln w="539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732119" y="3971908"/>
              <a:ext cx="42186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chemeClr val="tx1"/>
                  </a:solidFill>
                  <a:latin typeface="+mn-lt"/>
                </a:rPr>
                <a:t>C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lt"/>
                </a:rPr>
                <a:t>olumn with the peak value</a:t>
              </a:r>
            </a:p>
            <a:p>
              <a:r>
                <a:rPr lang="en-US" altLang="ko-KR" b="1" dirty="0" smtClean="0">
                  <a:solidFill>
                    <a:schemeClr val="tx1"/>
                  </a:solidFill>
                  <a:latin typeface="+mn-lt"/>
                </a:rPr>
                <a:t>indicate beacon position</a:t>
              </a:r>
              <a:endParaRPr lang="en-US" altLang="ko-KR" b="1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42" name="직사각형 58"/>
          <p:cNvSpPr/>
          <p:nvPr/>
        </p:nvSpPr>
        <p:spPr>
          <a:xfrm>
            <a:off x="1265346" y="3278029"/>
            <a:ext cx="3260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Non-periodic signals </a:t>
            </a:r>
            <a:endParaRPr lang="en-US" altLang="ko-KR" dirty="0">
              <a:solidFill>
                <a:srgbClr val="0070C0"/>
              </a:solidFill>
              <a:latin typeface="+mn-lt"/>
            </a:endParaRPr>
          </a:p>
          <a:p>
            <a:r>
              <a:rPr lang="en-US" altLang="ko-KR" dirty="0" smtClean="0">
                <a:solidFill>
                  <a:srgbClr val="0070C0"/>
                </a:solidFill>
                <a:latin typeface="+mn-lt"/>
              </a:rPr>
              <a:t>spread </a:t>
            </a:r>
            <a:r>
              <a:rPr lang="en-US" altLang="ko-KR" dirty="0">
                <a:solidFill>
                  <a:srgbClr val="0070C0"/>
                </a:solidFill>
                <a:latin typeface="+mn-lt"/>
              </a:rPr>
              <a:t>out</a:t>
            </a:r>
          </a:p>
        </p:txBody>
      </p:sp>
      <p:cxnSp>
        <p:nvCxnSpPr>
          <p:cNvPr id="46" name="직선 화살표 연결선 44"/>
          <p:cNvCxnSpPr/>
          <p:nvPr/>
        </p:nvCxnSpPr>
        <p:spPr>
          <a:xfrm>
            <a:off x="4343400" y="3657658"/>
            <a:ext cx="1066800" cy="30474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044700" y="4338866"/>
            <a:ext cx="5523258" cy="1883262"/>
            <a:chOff x="2044700" y="3573461"/>
            <a:chExt cx="5523258" cy="1883262"/>
          </a:xfrm>
        </p:grpSpPr>
        <p:grpSp>
          <p:nvGrpSpPr>
            <p:cNvPr id="77" name="그룹 76"/>
            <p:cNvGrpSpPr/>
            <p:nvPr/>
          </p:nvGrpSpPr>
          <p:grpSpPr>
            <a:xfrm>
              <a:off x="2044700" y="3573461"/>
              <a:ext cx="5523258" cy="1883262"/>
              <a:chOff x="673100" y="2423764"/>
              <a:chExt cx="5523258" cy="1883262"/>
            </a:xfrm>
          </p:grpSpPr>
          <p:grpSp>
            <p:nvGrpSpPr>
              <p:cNvPr id="76" name="그룹 75"/>
              <p:cNvGrpSpPr/>
              <p:nvPr/>
            </p:nvGrpSpPr>
            <p:grpSpPr>
              <a:xfrm>
                <a:off x="673100" y="2423764"/>
                <a:ext cx="3978974" cy="776636"/>
                <a:chOff x="673100" y="2423764"/>
                <a:chExt cx="3978974" cy="776636"/>
              </a:xfrm>
            </p:grpSpPr>
            <p:cxnSp>
              <p:nvCxnSpPr>
                <p:cNvPr id="19" name="직선 화살표 연결선 18"/>
                <p:cNvCxnSpPr/>
                <p:nvPr/>
              </p:nvCxnSpPr>
              <p:spPr>
                <a:xfrm>
                  <a:off x="838200" y="2823865"/>
                  <a:ext cx="0" cy="376535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직사각형 19"/>
                <p:cNvSpPr/>
                <p:nvPr/>
              </p:nvSpPr>
              <p:spPr>
                <a:xfrm>
                  <a:off x="673100" y="2423764"/>
                  <a:ext cx="39789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rgbClr val="C00000"/>
                      </a:solidFill>
                      <a:latin typeface="+mn-lt"/>
                    </a:rPr>
                    <a:t>Beacons with interval of 4</a:t>
                  </a:r>
                </a:p>
              </p:txBody>
            </p:sp>
            <p:cxnSp>
              <p:nvCxnSpPr>
                <p:cNvPr id="22" name="직선 화살표 연결선 21"/>
                <p:cNvCxnSpPr/>
                <p:nvPr/>
              </p:nvCxnSpPr>
              <p:spPr>
                <a:xfrm>
                  <a:off x="4495800" y="2823865"/>
                  <a:ext cx="0" cy="376535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그룹 46"/>
              <p:cNvGrpSpPr/>
              <p:nvPr/>
            </p:nvGrpSpPr>
            <p:grpSpPr>
              <a:xfrm>
                <a:off x="1295400" y="3581400"/>
                <a:ext cx="4900958" cy="725626"/>
                <a:chOff x="1524000" y="3962400"/>
                <a:chExt cx="4900958" cy="725626"/>
              </a:xfrm>
            </p:grpSpPr>
            <p:sp>
              <p:nvSpPr>
                <p:cNvPr id="30" name="직사각형 29"/>
                <p:cNvSpPr/>
                <p:nvPr/>
              </p:nvSpPr>
              <p:spPr>
                <a:xfrm>
                  <a:off x="1524000" y="4226361"/>
                  <a:ext cx="49009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dirty="0" smtClean="0">
                      <a:solidFill>
                        <a:srgbClr val="0070C0"/>
                      </a:solidFill>
                      <a:latin typeface="+mn-lt"/>
                    </a:rPr>
                    <a:t>Non-periodic data packets/noise</a:t>
                  </a:r>
                  <a:endParaRPr lang="en-US" altLang="ko-KR" b="1" dirty="0" smtClean="0">
                    <a:solidFill>
                      <a:srgbClr val="0070C0"/>
                    </a:solidFill>
                    <a:latin typeface="+mn-lt"/>
                  </a:endParaRPr>
                </a:p>
              </p:txBody>
            </p:sp>
            <p:cxnSp>
              <p:nvCxnSpPr>
                <p:cNvPr id="31" name="직선 화살표 연결선 30"/>
                <p:cNvCxnSpPr/>
                <p:nvPr/>
              </p:nvCxnSpPr>
              <p:spPr>
                <a:xfrm flipV="1">
                  <a:off x="4267200" y="3962402"/>
                  <a:ext cx="0" cy="385463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화살표 연결선 31"/>
                <p:cNvCxnSpPr/>
                <p:nvPr/>
              </p:nvCxnSpPr>
              <p:spPr>
                <a:xfrm flipV="1">
                  <a:off x="5638800" y="3962400"/>
                  <a:ext cx="0" cy="385465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화살표 연결선 44"/>
                <p:cNvCxnSpPr/>
                <p:nvPr/>
              </p:nvCxnSpPr>
              <p:spPr>
                <a:xfrm flipV="1">
                  <a:off x="2438400" y="3962401"/>
                  <a:ext cx="0" cy="385464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5" name="직선 화살표 연결선 18"/>
            <p:cNvCxnSpPr/>
            <p:nvPr/>
          </p:nvCxnSpPr>
          <p:spPr>
            <a:xfrm>
              <a:off x="4034187" y="3973562"/>
              <a:ext cx="4413" cy="37653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524000" y="3811429"/>
            <a:ext cx="5494283" cy="381000"/>
            <a:chOff x="-2895600" y="3124200"/>
            <a:chExt cx="5494283" cy="381000"/>
          </a:xfrm>
        </p:grpSpPr>
        <p:grpSp>
          <p:nvGrpSpPr>
            <p:cNvPr id="48" name="그룹 52"/>
            <p:cNvGrpSpPr/>
            <p:nvPr/>
          </p:nvGrpSpPr>
          <p:grpSpPr>
            <a:xfrm>
              <a:off x="-2895600" y="3124200"/>
              <a:ext cx="1828800" cy="381000"/>
              <a:chOff x="152400" y="3581400"/>
              <a:chExt cx="1828800" cy="381000"/>
            </a:xfrm>
          </p:grpSpPr>
          <p:sp>
            <p:nvSpPr>
              <p:cNvPr id="49" name="직사각형 3"/>
              <p:cNvSpPr/>
              <p:nvPr/>
            </p:nvSpPr>
            <p:spPr>
              <a:xfrm>
                <a:off x="6096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/>
                  <a:t>-70</a:t>
                </a:r>
                <a:endParaRPr lang="ko-KR" altLang="en-US" sz="1500" dirty="0"/>
              </a:p>
            </p:txBody>
          </p:sp>
          <p:sp>
            <p:nvSpPr>
              <p:cNvPr id="50" name="직사각형 5"/>
              <p:cNvSpPr/>
              <p:nvPr/>
            </p:nvSpPr>
            <p:spPr>
              <a:xfrm>
                <a:off x="10668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>
                    <a:solidFill>
                      <a:schemeClr val="tx1"/>
                    </a:solidFill>
                  </a:rPr>
                  <a:t>-87</a:t>
                </a:r>
              </a:p>
            </p:txBody>
          </p:sp>
          <p:sp>
            <p:nvSpPr>
              <p:cNvPr id="51" name="직사각형 6"/>
              <p:cNvSpPr/>
              <p:nvPr/>
            </p:nvSpPr>
            <p:spPr>
              <a:xfrm>
                <a:off x="1524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>
                    <a:solidFill>
                      <a:schemeClr val="tx1"/>
                    </a:solidFill>
                  </a:rPr>
                  <a:t>-95</a:t>
                </a:r>
              </a:p>
            </p:txBody>
          </p:sp>
          <p:sp>
            <p:nvSpPr>
              <p:cNvPr id="52" name="직사각형 7"/>
              <p:cNvSpPr/>
              <p:nvPr/>
            </p:nvSpPr>
            <p:spPr>
              <a:xfrm>
                <a:off x="15240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>
                    <a:solidFill>
                      <a:schemeClr val="tx1"/>
                    </a:solidFill>
                  </a:rPr>
                  <a:t>92</a:t>
                </a:r>
              </a:p>
            </p:txBody>
          </p:sp>
        </p:grpSp>
        <p:grpSp>
          <p:nvGrpSpPr>
            <p:cNvPr id="58" name="그룹 53"/>
            <p:cNvGrpSpPr/>
            <p:nvPr/>
          </p:nvGrpSpPr>
          <p:grpSpPr>
            <a:xfrm>
              <a:off x="-1066800" y="3124200"/>
              <a:ext cx="1828800" cy="381000"/>
              <a:chOff x="1981200" y="3581400"/>
              <a:chExt cx="1828800" cy="381000"/>
            </a:xfrm>
          </p:grpSpPr>
          <p:sp>
            <p:nvSpPr>
              <p:cNvPr id="60" name="직사각형 8"/>
              <p:cNvSpPr/>
              <p:nvPr/>
            </p:nvSpPr>
            <p:spPr>
              <a:xfrm>
                <a:off x="19812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500" dirty="0" smtClean="0"/>
                  <a:t>-56</a:t>
                </a:r>
              </a:p>
            </p:txBody>
          </p:sp>
          <p:sp>
            <p:nvSpPr>
              <p:cNvPr id="61" name="직사각형 9"/>
              <p:cNvSpPr/>
              <p:nvPr/>
            </p:nvSpPr>
            <p:spPr>
              <a:xfrm>
                <a:off x="24384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/>
                  <a:t>-68</a:t>
                </a:r>
                <a:endParaRPr lang="ko-KR" altLang="en-US" sz="1500" dirty="0"/>
              </a:p>
            </p:txBody>
          </p:sp>
          <p:sp>
            <p:nvSpPr>
              <p:cNvPr id="63" name="직사각형 11"/>
              <p:cNvSpPr/>
              <p:nvPr/>
            </p:nvSpPr>
            <p:spPr>
              <a:xfrm>
                <a:off x="2895599" y="3581400"/>
                <a:ext cx="465083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>
                    <a:solidFill>
                      <a:schemeClr val="tx1"/>
                    </a:solidFill>
                  </a:rPr>
                  <a:t>-90</a:t>
                </a:r>
              </a:p>
            </p:txBody>
          </p:sp>
          <p:sp>
            <p:nvSpPr>
              <p:cNvPr id="64" name="직사각형 12"/>
              <p:cNvSpPr/>
              <p:nvPr/>
            </p:nvSpPr>
            <p:spPr>
              <a:xfrm>
                <a:off x="33528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>
                    <a:solidFill>
                      <a:schemeClr val="tx1"/>
                    </a:solidFill>
                  </a:rPr>
                  <a:t>-91</a:t>
                </a:r>
              </a:p>
            </p:txBody>
          </p:sp>
        </p:grpSp>
        <p:grpSp>
          <p:nvGrpSpPr>
            <p:cNvPr id="65" name="그룹 54"/>
            <p:cNvGrpSpPr/>
            <p:nvPr/>
          </p:nvGrpSpPr>
          <p:grpSpPr>
            <a:xfrm>
              <a:off x="769883" y="3124200"/>
              <a:ext cx="1828800" cy="381000"/>
              <a:chOff x="3810000" y="3581400"/>
              <a:chExt cx="1828800" cy="381000"/>
            </a:xfrm>
          </p:grpSpPr>
          <p:sp>
            <p:nvSpPr>
              <p:cNvPr id="66" name="직사각형 13"/>
              <p:cNvSpPr/>
              <p:nvPr/>
            </p:nvSpPr>
            <p:spPr>
              <a:xfrm>
                <a:off x="38100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500" dirty="0" smtClean="0"/>
                  <a:t>-59</a:t>
                </a:r>
              </a:p>
            </p:txBody>
          </p:sp>
          <p:sp>
            <p:nvSpPr>
              <p:cNvPr id="67" name="직사각형 14"/>
              <p:cNvSpPr/>
              <p:nvPr/>
            </p:nvSpPr>
            <p:spPr>
              <a:xfrm>
                <a:off x="4259317" y="3581400"/>
                <a:ext cx="465083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/>
                  <a:t>-69</a:t>
                </a:r>
                <a:endParaRPr lang="ko-KR" altLang="en-US" sz="1500" dirty="0"/>
              </a:p>
            </p:txBody>
          </p:sp>
          <p:sp>
            <p:nvSpPr>
              <p:cNvPr id="68" name="직사각형 15"/>
              <p:cNvSpPr/>
              <p:nvPr/>
            </p:nvSpPr>
            <p:spPr>
              <a:xfrm>
                <a:off x="47244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 smtClean="0">
                    <a:solidFill>
                      <a:schemeClr val="tx1"/>
                    </a:solidFill>
                  </a:rPr>
                  <a:t>-87</a:t>
                </a:r>
              </a:p>
            </p:txBody>
          </p:sp>
          <p:sp>
            <p:nvSpPr>
              <p:cNvPr id="69" name="직사각형 16"/>
              <p:cNvSpPr/>
              <p:nvPr/>
            </p:nvSpPr>
            <p:spPr>
              <a:xfrm>
                <a:off x="51816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500" dirty="0" smtClean="0"/>
                  <a:t>-55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865619" y="4421029"/>
            <a:ext cx="3740999" cy="448928"/>
            <a:chOff x="-2019808" y="3707828"/>
            <a:chExt cx="3740999" cy="978774"/>
          </a:xfrm>
        </p:grpSpPr>
        <p:sp>
          <p:nvSpPr>
            <p:cNvPr id="70" name="직사각형 58"/>
            <p:cNvSpPr/>
            <p:nvPr/>
          </p:nvSpPr>
          <p:spPr>
            <a:xfrm>
              <a:off x="-1539317" y="3707828"/>
              <a:ext cx="32605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srgbClr val="0070C0"/>
                  </a:solidFill>
                  <a:latin typeface="+mn-lt"/>
                </a:rPr>
                <a:t>Threshold = -75 </a:t>
              </a:r>
              <a:r>
                <a:rPr lang="en-US" altLang="ko-KR" dirty="0" err="1" smtClean="0">
                  <a:solidFill>
                    <a:srgbClr val="0070C0"/>
                  </a:solidFill>
                  <a:latin typeface="+mn-lt"/>
                </a:rPr>
                <a:t>dBm</a:t>
              </a:r>
              <a:endParaRPr lang="en-US" altLang="ko-KR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39" name="Striped Right Arrow 38"/>
            <p:cNvSpPr/>
            <p:nvPr/>
          </p:nvSpPr>
          <p:spPr>
            <a:xfrm rot="5400000">
              <a:off x="-2178839" y="3931233"/>
              <a:ext cx="914400" cy="596337"/>
            </a:xfrm>
            <a:prstGeom prst="stripedRightArrow">
              <a:avLst>
                <a:gd name="adj1" fmla="val 50000"/>
                <a:gd name="adj2" fmla="val 3281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직사각형 58"/>
          <p:cNvSpPr/>
          <p:nvPr/>
        </p:nvSpPr>
        <p:spPr>
          <a:xfrm>
            <a:off x="4572000" y="3030705"/>
            <a:ext cx="384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Fold by the interval (=4)</a:t>
            </a:r>
            <a:endParaRPr lang="en-US" altLang="ko-K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23644" y="6111087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0" dirty="0" smtClean="0">
                <a:solidFill>
                  <a:schemeClr val="tx1"/>
                </a:solidFill>
                <a:latin typeface="+mn-lt"/>
              </a:rPr>
              <a:t>*David H. </a:t>
            </a:r>
            <a:r>
              <a:rPr lang="en-US" altLang="ko-KR" sz="1400" b="0" dirty="0" err="1" smtClean="0">
                <a:solidFill>
                  <a:schemeClr val="tx1"/>
                </a:solidFill>
                <a:latin typeface="+mn-lt"/>
              </a:rPr>
              <a:t>Staelin</a:t>
            </a:r>
            <a:r>
              <a:rPr lang="en-US" altLang="ko-KR" sz="1400" b="0" dirty="0" smtClean="0">
                <a:solidFill>
                  <a:schemeClr val="tx1"/>
                </a:solidFill>
                <a:latin typeface="+mn-lt"/>
              </a:rPr>
              <a:t>, “Fast folding algorithm for detection of periodic pulse trains”, Proceedings of The IEEE -PIEEE, 1969</a:t>
            </a:r>
          </a:p>
          <a:p>
            <a:pPr algn="l"/>
            <a:endParaRPr lang="ko-KR" alt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4461 -0.2511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4461 -0.1951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4375 -0.1351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7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minkim\Desktop\FreeBee_DemodulationEx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1066800"/>
            <a:ext cx="2524125" cy="2524125"/>
          </a:xfrm>
          <a:prstGeom prst="rect">
            <a:avLst/>
          </a:prstGeom>
          <a:noFill/>
        </p:spPr>
      </p:pic>
      <p:pic>
        <p:nvPicPr>
          <p:cNvPr id="10244" name="Picture 4" descr="C:\Users\minkim\Desktop\AFreeBee_Demodulation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7600"/>
            <a:ext cx="5105400" cy="271340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510"/>
            <a:ext cx="8229600" cy="82669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Detection in practice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68895"/>
            <a:ext cx="8229600" cy="438912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8" name="내용 개체 틀 2"/>
          <p:cNvSpPr txBox="1">
            <a:spLocks/>
          </p:cNvSpPr>
          <p:nvPr/>
        </p:nvSpPr>
        <p:spPr>
          <a:xfrm>
            <a:off x="0" y="3855921"/>
            <a:ext cx="8229600" cy="1950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81601" y="1622542"/>
            <a:ext cx="350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S-</a:t>
            </a:r>
            <a:r>
              <a:rPr lang="en-US" altLang="ko-KR" dirty="0" err="1" smtClean="0">
                <a:solidFill>
                  <a:schemeClr val="tx1"/>
                </a:solidFill>
                <a:latin typeface="+mn-lt"/>
              </a:rPr>
              <a:t>FreeBee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 (Fold by </a:t>
            </a:r>
            <a:r>
              <a:rPr lang="en-US" altLang="ko-KR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)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altLang="ko-KR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ime sync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34000" y="4800600"/>
            <a:ext cx="345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lt"/>
              </a:rPr>
              <a:t>A-</a:t>
            </a:r>
            <a:r>
              <a:rPr lang="en-US" altLang="ko-KR" dirty="0" err="1">
                <a:solidFill>
                  <a:schemeClr val="tx1"/>
                </a:solidFill>
                <a:latin typeface="+mn-lt"/>
              </a:rPr>
              <a:t>FreeBee</a:t>
            </a:r>
            <a:r>
              <a:rPr lang="en-US" altLang="ko-KR" dirty="0">
                <a:solidFill>
                  <a:schemeClr val="tx1"/>
                </a:solidFill>
                <a:latin typeface="+mn-lt"/>
              </a:rPr>
              <a:t> (Fold by 2T)</a:t>
            </a:r>
          </a:p>
          <a:p>
            <a:r>
              <a:rPr lang="en-US" altLang="ko-KR" dirty="0">
                <a:solidFill>
                  <a:schemeClr val="tx1"/>
                </a:solidFill>
                <a:latin typeface="+mn-lt"/>
              </a:rPr>
              <a:t>Without Time Sync</a:t>
            </a:r>
          </a:p>
        </p:txBody>
      </p:sp>
      <p:pic>
        <p:nvPicPr>
          <p:cNvPr id="10246" name="Picture 6" descr="C:\Users\minkim\Desktop\FreeBee_DemodulationEx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2590800" cy="2516304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352800" y="3962400"/>
            <a:ext cx="4723322" cy="2120880"/>
            <a:chOff x="3352800" y="3962400"/>
            <a:chExt cx="4723322" cy="2120880"/>
          </a:xfrm>
        </p:grpSpPr>
        <p:sp>
          <p:nvSpPr>
            <p:cNvPr id="44" name="TextBox 43"/>
            <p:cNvSpPr txBox="1"/>
            <p:nvPr/>
          </p:nvSpPr>
          <p:spPr>
            <a:xfrm>
              <a:off x="5384103" y="5621615"/>
              <a:ext cx="2692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Distance=symbol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6" name="Straight Arrow Connector 45"/>
            <p:cNvCxnSpPr>
              <a:endCxn id="20" idx="5"/>
            </p:cNvCxnSpPr>
            <p:nvPr/>
          </p:nvCxnSpPr>
          <p:spPr>
            <a:xfrm flipH="1" flipV="1">
              <a:off x="4003208" y="4482726"/>
              <a:ext cx="1380896" cy="1250032"/>
            </a:xfrm>
            <a:prstGeom prst="straightConnector1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타원 19"/>
            <p:cNvSpPr/>
            <p:nvPr/>
          </p:nvSpPr>
          <p:spPr>
            <a:xfrm>
              <a:off x="3352800" y="3962400"/>
              <a:ext cx="762000" cy="609600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1023616"/>
            <a:ext cx="3599330" cy="728984"/>
            <a:chOff x="4267200" y="1023616"/>
            <a:chExt cx="3599330" cy="728984"/>
          </a:xfrm>
        </p:grpSpPr>
        <p:sp>
          <p:nvSpPr>
            <p:cNvPr id="5" name="TextBox 4"/>
            <p:cNvSpPr txBox="1"/>
            <p:nvPr/>
          </p:nvSpPr>
          <p:spPr>
            <a:xfrm>
              <a:off x="5553075" y="1023616"/>
              <a:ext cx="2313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Offset=symbol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4267200" y="1143000"/>
              <a:ext cx="762000" cy="609600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cxnSp>
          <p:nvCxnSpPr>
            <p:cNvPr id="22" name="Straight Arrow Connector 45"/>
            <p:cNvCxnSpPr>
              <a:stCxn id="5" idx="1"/>
              <a:endCxn id="19" idx="6"/>
            </p:cNvCxnSpPr>
            <p:nvPr/>
          </p:nvCxnSpPr>
          <p:spPr>
            <a:xfrm flipH="1">
              <a:off x="5029200" y="1254449"/>
              <a:ext cx="523875" cy="193351"/>
            </a:xfrm>
            <a:prstGeom prst="straightConnector1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00162" y="1004985"/>
            <a:ext cx="2395413" cy="830997"/>
            <a:chOff x="300162" y="1004985"/>
            <a:chExt cx="2395413" cy="830997"/>
          </a:xfrm>
        </p:grpSpPr>
        <p:sp>
          <p:nvSpPr>
            <p:cNvPr id="24" name="타원 18"/>
            <p:cNvSpPr/>
            <p:nvPr/>
          </p:nvSpPr>
          <p:spPr>
            <a:xfrm>
              <a:off x="1933575" y="1163140"/>
              <a:ext cx="762000" cy="426998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162" y="1004985"/>
              <a:ext cx="16985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Reference </a:t>
              </a:r>
            </a:p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Position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2458821"/>
            <a:ext cx="4495800" cy="2470009"/>
            <a:chOff x="4495800" y="2458821"/>
            <a:chExt cx="4495800" cy="2470009"/>
          </a:xfrm>
        </p:grpSpPr>
        <p:grpSp>
          <p:nvGrpSpPr>
            <p:cNvPr id="6" name="Group 5"/>
            <p:cNvGrpSpPr/>
            <p:nvPr/>
          </p:nvGrpSpPr>
          <p:grpSpPr>
            <a:xfrm>
              <a:off x="4495800" y="2458821"/>
              <a:ext cx="4495800" cy="2470009"/>
              <a:chOff x="4533900" y="2322971"/>
              <a:chExt cx="4495800" cy="2470009"/>
            </a:xfrm>
          </p:grpSpPr>
          <p:sp>
            <p:nvSpPr>
              <p:cNvPr id="18" name="모서리가 둥근 사각형 설명선 8"/>
              <p:cNvSpPr/>
              <p:nvPr/>
            </p:nvSpPr>
            <p:spPr>
              <a:xfrm>
                <a:off x="4533900" y="2895600"/>
                <a:ext cx="4495800" cy="1332371"/>
              </a:xfrm>
              <a:prstGeom prst="wedgeRoundRectCallout">
                <a:avLst>
                  <a:gd name="adj1" fmla="val -48876"/>
                  <a:gd name="adj2" fmla="val 22437"/>
                  <a:gd name="adj3" fmla="val 16667"/>
                </a:avLst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>
                    <a:solidFill>
                      <a:srgbClr val="FF0000"/>
                    </a:solidFill>
                  </a:rPr>
                  <a:t>A-</a:t>
                </a:r>
                <a:r>
                  <a:rPr lang="en-US" altLang="ko-KR" dirty="0" err="1">
                    <a:solidFill>
                      <a:srgbClr val="FF0000"/>
                    </a:solidFill>
                  </a:rPr>
                  <a:t>FreeBee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is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more practical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(time sync not required)</a:t>
                </a: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but is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slower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than S-</a:t>
                </a:r>
                <a:r>
                  <a:rPr lang="en-US" altLang="ko-KR" dirty="0" err="1">
                    <a:solidFill>
                      <a:schemeClr val="tx1"/>
                    </a:solidFill>
                  </a:rPr>
                  <a:t>FreeBee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Up Arrow 3"/>
              <p:cNvSpPr/>
              <p:nvPr/>
            </p:nvSpPr>
            <p:spPr>
              <a:xfrm>
                <a:off x="6400800" y="2322971"/>
                <a:ext cx="609600" cy="648829"/>
              </a:xfrm>
              <a:prstGeom prst="upArrow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Up Arrow 20"/>
              <p:cNvSpPr/>
              <p:nvPr/>
            </p:nvSpPr>
            <p:spPr>
              <a:xfrm rot="10800000">
                <a:off x="6400801" y="4164678"/>
                <a:ext cx="609600" cy="628302"/>
              </a:xfrm>
              <a:prstGeom prst="upArrow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369843" y="3048117"/>
              <a:ext cx="571500" cy="168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77940" y="4182406"/>
              <a:ext cx="571500" cy="1689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5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68680"/>
          </a:xfrm>
        </p:spPr>
        <p:txBody>
          <a:bodyPr>
            <a:normAutofit/>
          </a:bodyPr>
          <a:lstStyle/>
          <a:p>
            <a:r>
              <a:rPr lang="en-US" altLang="ko-KR" sz="4500" dirty="0"/>
              <a:t>Analytics on </a:t>
            </a:r>
            <a:r>
              <a:rPr lang="en-US" altLang="ko-KR" sz="4500" dirty="0" smtClean="0"/>
              <a:t>symbol error rate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1143000"/>
            <a:ext cx="8737600" cy="5410200"/>
          </a:xfrm>
        </p:spPr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ko-KR" sz="2600" dirty="0"/>
              <a:t>Factors affecting Symbol Error </a:t>
            </a:r>
            <a:r>
              <a:rPr lang="en-US" altLang="ko-KR" sz="2600" dirty="0" smtClean="0"/>
              <a:t>Rate </a:t>
            </a:r>
            <a:r>
              <a:rPr lang="en-US" altLang="ko-KR" sz="2600" dirty="0"/>
              <a:t>(SER) </a:t>
            </a:r>
          </a:p>
          <a:p>
            <a:pPr marL="0" indent="0">
              <a:buNone/>
            </a:pPr>
            <a:endParaRPr lang="en-US" altLang="ko-KR" i="1" dirty="0" smtClean="0"/>
          </a:p>
          <a:p>
            <a:endParaRPr lang="en-US" altLang="ko-KR" i="1" dirty="0" smtClean="0"/>
          </a:p>
          <a:p>
            <a:endParaRPr lang="en-US" altLang="ko-KR" i="1" dirty="0" smtClean="0"/>
          </a:p>
          <a:p>
            <a:endParaRPr lang="en-US" altLang="ko-KR" i="1" dirty="0" smtClean="0"/>
          </a:p>
          <a:p>
            <a:pPr lvl="1"/>
            <a:endParaRPr lang="en-US" altLang="ko-KR" i="1" dirty="0" smtClean="0"/>
          </a:p>
          <a:p>
            <a:pPr lvl="1"/>
            <a:endParaRPr lang="en-US" altLang="ko-KR" i="1" dirty="0" smtClean="0"/>
          </a:p>
          <a:p>
            <a:pPr marL="393192" lvl="1" indent="0">
              <a:buNone/>
            </a:pPr>
            <a:endParaRPr lang="en-US" altLang="ko-KR" i="1" dirty="0" smtClean="0"/>
          </a:p>
          <a:p>
            <a:pPr lvl="1"/>
            <a:r>
              <a:rPr lang="el-GR" altLang="ko-KR" i="1" dirty="0" smtClean="0"/>
              <a:t>ρ</a:t>
            </a:r>
            <a:r>
              <a:rPr lang="en-US" altLang="ko-KR" dirty="0" smtClean="0"/>
              <a:t>: The number of beacons captured in RSS samples</a:t>
            </a:r>
          </a:p>
          <a:p>
            <a:pPr lvl="1"/>
            <a:r>
              <a:rPr lang="en-US" altLang="ko-KR" i="1" dirty="0" smtClean="0"/>
              <a:t>T: </a:t>
            </a:r>
            <a:r>
              <a:rPr lang="en-US" altLang="ko-KR" dirty="0" smtClean="0"/>
              <a:t>beacon interval  </a:t>
            </a:r>
          </a:p>
          <a:p>
            <a:pPr lvl="1"/>
            <a:r>
              <a:rPr lang="en-US" altLang="ko-KR" i="1" dirty="0" smtClean="0"/>
              <a:t>Sampling duration</a:t>
            </a:r>
            <a:r>
              <a:rPr lang="en-US" altLang="ko-KR" dirty="0" smtClean="0"/>
              <a:t>:</a:t>
            </a:r>
            <a:r>
              <a:rPr lang="en-US" altLang="ko-KR" i="1" dirty="0" smtClean="0"/>
              <a:t> </a:t>
            </a:r>
            <a:r>
              <a:rPr lang="en-US" altLang="ko-KR" dirty="0" smtClean="0"/>
              <a:t>time to obtain one symbol (</a:t>
            </a:r>
            <a:r>
              <a:rPr lang="en-US" altLang="ko-KR" i="1" dirty="0" smtClean="0"/>
              <a:t>=</a:t>
            </a:r>
            <a:r>
              <a:rPr lang="el-GR" altLang="ko-KR" i="1" dirty="0" smtClean="0"/>
              <a:t>ρ</a:t>
            </a:r>
            <a:r>
              <a:rPr lang="en-US" altLang="ko-KR" i="1" dirty="0" smtClean="0"/>
              <a:t>T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i="1" dirty="0" smtClean="0"/>
              <a:t>B</a:t>
            </a:r>
            <a:r>
              <a:rPr lang="en-US" altLang="ko-KR" dirty="0" smtClean="0"/>
              <a:t>: Channel busy ratio (=ratio of 1’s in RSS samples)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3581400" y="2366665"/>
            <a:ext cx="1828800" cy="1143000"/>
            <a:chOff x="3581400" y="1371600"/>
            <a:chExt cx="1828800" cy="1143000"/>
          </a:xfrm>
        </p:grpSpPr>
        <p:grpSp>
          <p:nvGrpSpPr>
            <p:cNvPr id="10" name="그룹 9"/>
            <p:cNvGrpSpPr/>
            <p:nvPr/>
          </p:nvGrpSpPr>
          <p:grpSpPr>
            <a:xfrm>
              <a:off x="3581400" y="1371600"/>
              <a:ext cx="1828800" cy="381000"/>
              <a:chOff x="152400" y="3581400"/>
              <a:chExt cx="1828800" cy="38100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6096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1</a:t>
                </a:r>
                <a:endParaRPr lang="ko-KR" altLang="en-US" dirty="0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0668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24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15240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3581400" y="1752600"/>
              <a:ext cx="1828800" cy="381000"/>
              <a:chOff x="1981200" y="3581400"/>
              <a:chExt cx="1828800" cy="381000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19812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 smtClean="0"/>
                  <a:t>1</a:t>
                </a: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24384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1</a:t>
                </a:r>
                <a:endParaRPr lang="ko-KR" altLang="en-US" dirty="0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8956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33528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3581400" y="2133600"/>
              <a:ext cx="1828800" cy="381000"/>
              <a:chOff x="3810000" y="3581400"/>
              <a:chExt cx="1828800" cy="38100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38100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 smtClean="0"/>
                  <a:t>1</a:t>
                </a: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42672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1</a:t>
                </a:r>
                <a:endParaRPr lang="ko-KR" altLang="en-US" dirty="0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47244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1816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 smtClean="0"/>
                  <a:t>1</a:t>
                </a:r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1447800" y="2286000"/>
            <a:ext cx="6261626" cy="2290465"/>
            <a:chOff x="927100" y="4038600"/>
            <a:chExt cx="6261626" cy="2290465"/>
          </a:xfrm>
        </p:grpSpPr>
        <p:grpSp>
          <p:nvGrpSpPr>
            <p:cNvPr id="26" name="그룹 25"/>
            <p:cNvGrpSpPr/>
            <p:nvPr/>
          </p:nvGrpSpPr>
          <p:grpSpPr>
            <a:xfrm>
              <a:off x="927100" y="5029200"/>
              <a:ext cx="1828800" cy="381000"/>
              <a:chOff x="152400" y="3581400"/>
              <a:chExt cx="1828800" cy="381000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6096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1</a:t>
                </a:r>
                <a:endParaRPr lang="ko-KR" altLang="en-US" dirty="0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0668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1524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5240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2755900" y="5029200"/>
              <a:ext cx="1828800" cy="381000"/>
              <a:chOff x="1981200" y="3581400"/>
              <a:chExt cx="1828800" cy="38100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19812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 smtClean="0"/>
                  <a:t>1</a:t>
                </a: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4384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1</a:t>
                </a:r>
                <a:endParaRPr lang="ko-KR" altLang="en-US" dirty="0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28956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33528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4584700" y="5029200"/>
              <a:ext cx="1828800" cy="381000"/>
              <a:chOff x="3810000" y="3581400"/>
              <a:chExt cx="1828800" cy="381000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38100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 smtClean="0"/>
                  <a:t>1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67200" y="3581400"/>
                <a:ext cx="457200" cy="381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1</a:t>
                </a:r>
                <a:endParaRPr lang="ko-KR" altLang="en-US" dirty="0"/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4724400" y="3581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181600" y="3581400"/>
                <a:ext cx="457200" cy="381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 smtClean="0"/>
                  <a:t>1</a:t>
                </a: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1447800" y="4038600"/>
              <a:ext cx="5740926" cy="2290465"/>
              <a:chOff x="673100" y="2209800"/>
              <a:chExt cx="5740926" cy="2290465"/>
            </a:xfrm>
          </p:grpSpPr>
          <p:grpSp>
            <p:nvGrpSpPr>
              <p:cNvPr id="42" name="그룹 75"/>
              <p:cNvGrpSpPr/>
              <p:nvPr/>
            </p:nvGrpSpPr>
            <p:grpSpPr>
              <a:xfrm>
                <a:off x="673100" y="2209800"/>
                <a:ext cx="3978974" cy="990600"/>
                <a:chOff x="673100" y="2209800"/>
                <a:chExt cx="3978974" cy="990600"/>
              </a:xfrm>
            </p:grpSpPr>
            <p:cxnSp>
              <p:nvCxnSpPr>
                <p:cNvPr id="48" name="직선 화살표 연결선 18"/>
                <p:cNvCxnSpPr/>
                <p:nvPr/>
              </p:nvCxnSpPr>
              <p:spPr>
                <a:xfrm>
                  <a:off x="838200" y="2667000"/>
                  <a:ext cx="0" cy="533400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직사각형 48"/>
                <p:cNvSpPr/>
                <p:nvPr/>
              </p:nvSpPr>
              <p:spPr>
                <a:xfrm>
                  <a:off x="673100" y="2209800"/>
                  <a:ext cx="39789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rgbClr val="C00000"/>
                      </a:solidFill>
                      <a:latin typeface="+mn-lt"/>
                    </a:rPr>
                    <a:t>Beacons with interval of 4</a:t>
                  </a:r>
                </a:p>
              </p:txBody>
            </p:sp>
            <p:cxnSp>
              <p:nvCxnSpPr>
                <p:cNvPr id="50" name="직선 화살표 연결선 49"/>
                <p:cNvCxnSpPr>
                  <a:stCxn id="49" idx="2"/>
                  <a:endCxn id="33" idx="0"/>
                </p:cNvCxnSpPr>
                <p:nvPr/>
              </p:nvCxnSpPr>
              <p:spPr>
                <a:xfrm>
                  <a:off x="2662587" y="2671465"/>
                  <a:ext cx="4413" cy="528935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화살표 연결선 50"/>
                <p:cNvCxnSpPr/>
                <p:nvPr/>
              </p:nvCxnSpPr>
              <p:spPr>
                <a:xfrm>
                  <a:off x="4495800" y="2667000"/>
                  <a:ext cx="0" cy="533400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그룹 46"/>
              <p:cNvGrpSpPr/>
              <p:nvPr/>
            </p:nvGrpSpPr>
            <p:grpSpPr>
              <a:xfrm>
                <a:off x="1288904" y="3581400"/>
                <a:ext cx="5125122" cy="918865"/>
                <a:chOff x="1517504" y="3962400"/>
                <a:chExt cx="5125122" cy="918865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1517504" y="4419600"/>
                  <a:ext cx="51251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dirty="0" smtClean="0">
                      <a:solidFill>
                        <a:srgbClr val="0070C0"/>
                      </a:solidFill>
                      <a:latin typeface="+mn-lt"/>
                    </a:rPr>
                    <a:t>Non-periodic data packets (noise)</a:t>
                  </a:r>
                  <a:endParaRPr lang="en-US" altLang="ko-KR" b="1" dirty="0" smtClean="0">
                    <a:solidFill>
                      <a:srgbClr val="0070C0"/>
                    </a:solidFill>
                    <a:latin typeface="+mn-lt"/>
                  </a:endParaRPr>
                </a:p>
              </p:txBody>
            </p:sp>
            <p:cxnSp>
              <p:nvCxnSpPr>
                <p:cNvPr id="45" name="직선 화살표 연결선 44"/>
                <p:cNvCxnSpPr/>
                <p:nvPr/>
              </p:nvCxnSpPr>
              <p:spPr>
                <a:xfrm flipV="1">
                  <a:off x="4267200" y="3962401"/>
                  <a:ext cx="0" cy="533399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화살표 연결선 45"/>
                <p:cNvCxnSpPr/>
                <p:nvPr/>
              </p:nvCxnSpPr>
              <p:spPr>
                <a:xfrm flipV="1">
                  <a:off x="5638800" y="3962400"/>
                  <a:ext cx="0" cy="533400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화살표 연결선 46"/>
                <p:cNvCxnSpPr/>
                <p:nvPr/>
              </p:nvCxnSpPr>
              <p:spPr>
                <a:xfrm flipV="1">
                  <a:off x="2438400" y="3962400"/>
                  <a:ext cx="0" cy="533399"/>
                </a:xfrm>
                <a:prstGeom prst="straightConnector1">
                  <a:avLst/>
                </a:prstGeom>
                <a:ln w="508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그룹 65"/>
          <p:cNvGrpSpPr/>
          <p:nvPr/>
        </p:nvGrpSpPr>
        <p:grpSpPr>
          <a:xfrm>
            <a:off x="3581400" y="3524905"/>
            <a:ext cx="1828800" cy="381000"/>
            <a:chOff x="3581400" y="3124200"/>
            <a:chExt cx="1828800" cy="381000"/>
          </a:xfrm>
        </p:grpSpPr>
        <p:sp>
          <p:nvSpPr>
            <p:cNvPr id="56" name="직사각형 55"/>
            <p:cNvSpPr/>
            <p:nvPr/>
          </p:nvSpPr>
          <p:spPr>
            <a:xfrm>
              <a:off x="4495800" y="3124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038600" y="3124200"/>
              <a:ext cx="4572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1</a:t>
              </a:r>
              <a:endParaRPr lang="ko-KR" altLang="en-US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581400" y="3124200"/>
              <a:ext cx="4572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953000" y="3124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1958340" y="2366665"/>
            <a:ext cx="1318260" cy="1143000"/>
            <a:chOff x="1958340" y="1371600"/>
            <a:chExt cx="1318260" cy="1143000"/>
          </a:xfrm>
        </p:grpSpPr>
        <p:sp>
          <p:nvSpPr>
            <p:cNvPr id="60" name="TextBox 59"/>
            <p:cNvSpPr txBox="1"/>
            <p:nvPr/>
          </p:nvSpPr>
          <p:spPr>
            <a:xfrm>
              <a:off x="1958340" y="1706880"/>
              <a:ext cx="1066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i="1" dirty="0" smtClean="0">
                  <a:solidFill>
                    <a:srgbClr val="C00000"/>
                  </a:solidFill>
                  <a:latin typeface="+mn-lt"/>
                </a:rPr>
                <a:t>ρ </a:t>
              </a:r>
              <a:r>
                <a:rPr lang="en-US" altLang="ko-KR" i="1" dirty="0" smtClean="0">
                  <a:solidFill>
                    <a:srgbClr val="C00000"/>
                  </a:solidFill>
                  <a:latin typeface="+mn-lt"/>
                </a:rPr>
                <a:t>=3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1" name="왼쪽 중괄호 60"/>
            <p:cNvSpPr/>
            <p:nvPr/>
          </p:nvSpPr>
          <p:spPr>
            <a:xfrm>
              <a:off x="2895600" y="1371600"/>
              <a:ext cx="381000" cy="1143000"/>
            </a:xfrm>
            <a:prstGeom prst="leftBrac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981200" y="2366665"/>
            <a:ext cx="1371600" cy="1524000"/>
            <a:chOff x="1958340" y="1371600"/>
            <a:chExt cx="1318260" cy="1143000"/>
          </a:xfrm>
        </p:grpSpPr>
        <p:sp>
          <p:nvSpPr>
            <p:cNvPr id="64" name="TextBox 63"/>
            <p:cNvSpPr txBox="1"/>
            <p:nvPr/>
          </p:nvSpPr>
          <p:spPr>
            <a:xfrm>
              <a:off x="1958340" y="1706880"/>
              <a:ext cx="10668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i="1" dirty="0" smtClean="0">
                  <a:solidFill>
                    <a:srgbClr val="C00000"/>
                  </a:solidFill>
                  <a:latin typeface="+mn-lt"/>
                </a:rPr>
                <a:t>ρ </a:t>
              </a:r>
              <a:r>
                <a:rPr lang="en-US" altLang="ko-KR" i="1" dirty="0" smtClean="0">
                  <a:solidFill>
                    <a:srgbClr val="C00000"/>
                  </a:solidFill>
                  <a:latin typeface="+mn-lt"/>
                </a:rPr>
                <a:t>=4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5" name="왼쪽 중괄호 64"/>
            <p:cNvSpPr/>
            <p:nvPr/>
          </p:nvSpPr>
          <p:spPr>
            <a:xfrm>
              <a:off x="2895600" y="1371600"/>
              <a:ext cx="381000" cy="1143000"/>
            </a:xfrm>
            <a:prstGeom prst="leftBrac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935480" y="343346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Fold sum:   2     3     0     1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3810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Fold sum:   2    4    1     1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33800" y="1828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l-GR" altLang="ko-KR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  <a:latin typeface="+mn-lt"/>
              </a:rPr>
              <a:t>=9/16</a:t>
            </a:r>
            <a:endParaRPr lang="ko-KR" altLang="en-US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3596552" y="1478280"/>
            <a:ext cx="1798408" cy="784948"/>
            <a:chOff x="3596552" y="1478280"/>
            <a:chExt cx="1798408" cy="784948"/>
          </a:xfrm>
        </p:grpSpPr>
        <p:sp>
          <p:nvSpPr>
            <p:cNvPr id="71" name="TextBox 70"/>
            <p:cNvSpPr txBox="1"/>
            <p:nvPr/>
          </p:nvSpPr>
          <p:spPr>
            <a:xfrm>
              <a:off x="3825240" y="1478280"/>
              <a:ext cx="1309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dirty="0" smtClean="0">
                  <a:solidFill>
                    <a:srgbClr val="C00000"/>
                  </a:solidFill>
                  <a:latin typeface="+mn-lt"/>
                </a:rPr>
                <a:t>T</a:t>
              </a:r>
              <a:r>
                <a:rPr lang="el-GR" altLang="ko-KR" i="1" dirty="0" smtClean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altLang="ko-KR" i="1" dirty="0" smtClean="0">
                  <a:solidFill>
                    <a:srgbClr val="C00000"/>
                  </a:solidFill>
                  <a:latin typeface="+mn-lt"/>
                </a:rPr>
                <a:t>=4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2" name="왼쪽 중괄호 71"/>
            <p:cNvSpPr/>
            <p:nvPr/>
          </p:nvSpPr>
          <p:spPr>
            <a:xfrm rot="5400000">
              <a:off x="4297548" y="1165816"/>
              <a:ext cx="396416" cy="1798408"/>
            </a:xfrm>
            <a:prstGeom prst="leftBrac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057400" y="1752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solidFill>
                  <a:srgbClr val="C00000"/>
                </a:solidFill>
                <a:latin typeface="+mn-lt"/>
              </a:rPr>
              <a:t>Sampling duration=</a:t>
            </a:r>
            <a:r>
              <a:rPr lang="el-GR" altLang="ko-KR" i="1" dirty="0" smtClean="0">
                <a:solidFill>
                  <a:srgbClr val="C00000"/>
                </a:solidFill>
                <a:latin typeface="Constantia"/>
              </a:rPr>
              <a:t> ρ</a:t>
            </a:r>
            <a:r>
              <a:rPr lang="en-US" altLang="ko-KR" i="1" dirty="0">
                <a:solidFill>
                  <a:srgbClr val="C00000"/>
                </a:solidFill>
                <a:latin typeface="+mn-lt"/>
              </a:rPr>
              <a:t>T=16Δ</a:t>
            </a:r>
            <a:endParaRPr lang="ko-KR" altLang="en-US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74" y="1086505"/>
            <a:ext cx="9067800" cy="5257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2299" y="1743476"/>
            <a:ext cx="7061002" cy="3590524"/>
            <a:chOff x="1092299" y="1743476"/>
            <a:chExt cx="7061002" cy="3590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99" y="1743476"/>
              <a:ext cx="7061002" cy="2496771"/>
            </a:xfrm>
            <a:prstGeom prst="rect">
              <a:avLst/>
            </a:prstGeom>
            <a:ln w="57150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0" name="모서리가 둥근 사각형 설명선 8"/>
            <p:cNvSpPr/>
            <p:nvPr/>
          </p:nvSpPr>
          <p:spPr>
            <a:xfrm>
              <a:off x="1171685" y="4278259"/>
              <a:ext cx="6902229" cy="1055741"/>
            </a:xfrm>
            <a:prstGeom prst="wedgeRoundRectCallout">
              <a:avLst>
                <a:gd name="adj1" fmla="val -48876"/>
                <a:gd name="adj2" fmla="val 22437"/>
                <a:gd name="adj3" fmla="val 16667"/>
              </a:avLst>
            </a:prstGeom>
            <a:solidFill>
              <a:srgbClr val="FFC000"/>
            </a:solidFill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solidFill>
                    <a:schemeClr val="tx1"/>
                  </a:solidFill>
                </a:rPr>
                <a:t>SER derivation in paper</a:t>
              </a:r>
            </a:p>
            <a:p>
              <a:r>
                <a:rPr lang="en-US" altLang="ko-KR" sz="2800" dirty="0" smtClean="0">
                  <a:solidFill>
                    <a:schemeClr val="tx1"/>
                  </a:solidFill>
                </a:rPr>
                <a:t>Controls tradeoff: </a:t>
              </a:r>
              <a:r>
                <a:rPr lang="en-US" altLang="ko-KR" sz="2800" dirty="0" smtClean="0">
                  <a:solidFill>
                    <a:srgbClr val="FF0000"/>
                  </a:solidFill>
                </a:rPr>
                <a:t>bit </a:t>
              </a:r>
              <a:r>
                <a:rPr lang="en-US" altLang="ko-KR" sz="2800" dirty="0">
                  <a:solidFill>
                    <a:srgbClr val="FF0000"/>
                  </a:solidFill>
                </a:rPr>
                <a:t>rate 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Vs. </a:t>
              </a:r>
              <a:r>
                <a:rPr lang="en-US" altLang="ko-KR" sz="2800" dirty="0" smtClean="0">
                  <a:solidFill>
                    <a:srgbClr val="FF0000"/>
                  </a:solidFill>
                </a:rPr>
                <a:t>reliability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9" grpId="0"/>
      <p:bldP spid="74" grpId="0"/>
      <p:bldP spid="74" grpId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5274505" y="2075160"/>
            <a:ext cx="3336096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FreeBee</a:t>
            </a:r>
            <a:r>
              <a:rPr lang="en-US" altLang="ko-KR" dirty="0" smtClean="0"/>
              <a:t> architecture: MAC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8199" y="2075160"/>
            <a:ext cx="3173177" cy="3173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28700" y="249936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tx1"/>
                </a:solidFill>
              </a:rPr>
              <a:t>FreeBee</a:t>
            </a:r>
            <a:r>
              <a:rPr lang="en-US" altLang="ko-KR" sz="1800" dirty="0">
                <a:solidFill>
                  <a:schemeClr val="tx1"/>
                </a:solidFill>
              </a:rPr>
              <a:t> Multiple Access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28700" y="346710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Modulator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35629" y="4481175"/>
            <a:ext cx="2899771" cy="3854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IEEE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Standard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MAC/PHY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72101" y="2476500"/>
            <a:ext cx="3048000" cy="56388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tx1"/>
                </a:solidFill>
              </a:rPr>
              <a:t>FreeBee</a:t>
            </a:r>
            <a:r>
              <a:rPr lang="en-US" altLang="ko-KR" sz="1800" dirty="0">
                <a:solidFill>
                  <a:schemeClr val="tx1"/>
                </a:solidFill>
              </a:rPr>
              <a:t> Multiple Access</a:t>
            </a:r>
            <a:endParaRPr lang="ko-KR" altLang="en-US" sz="1800" dirty="0" err="1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50705" y="4485640"/>
            <a:ext cx="3183695" cy="3810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IEEE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Standard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RSS Sampler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hape 13"/>
          <p:cNvCxnSpPr/>
          <p:nvPr/>
        </p:nvCxnSpPr>
        <p:spPr>
          <a:xfrm flipV="1">
            <a:off x="3860800" y="4402435"/>
            <a:ext cx="381000" cy="304800"/>
          </a:xfrm>
          <a:prstGeom prst="bentConnector4">
            <a:avLst>
              <a:gd name="adj1" fmla="val 4000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이등변 삼각형 14"/>
          <p:cNvSpPr/>
          <p:nvPr/>
        </p:nvSpPr>
        <p:spPr>
          <a:xfrm rot="10800000">
            <a:off x="4165600" y="4402435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Shape 37"/>
          <p:cNvCxnSpPr>
            <a:endCxn id="17" idx="3"/>
          </p:cNvCxnSpPr>
          <p:nvPr/>
        </p:nvCxnSpPr>
        <p:spPr>
          <a:xfrm rot="16200000" flipV="1">
            <a:off x="5105401" y="4432300"/>
            <a:ext cx="304800" cy="304800"/>
          </a:xfrm>
          <a:prstGeom prst="bentConnector3">
            <a:avLst>
              <a:gd name="adj1" fmla="val -23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이등변 삼각형 16"/>
          <p:cNvSpPr/>
          <p:nvPr/>
        </p:nvSpPr>
        <p:spPr>
          <a:xfrm rot="10800000">
            <a:off x="5029201" y="4432300"/>
            <a:ext cx="152400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09700" y="52488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/>
                </a:solidFill>
                <a:latin typeface="+mn-lt"/>
              </a:rPr>
              <a:t>Tx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3295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latin typeface="+mn-lt"/>
              </a:rPr>
              <a:t>Rx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372100" y="3441700"/>
            <a:ext cx="3048000" cy="533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</a:rPr>
              <a:t>FreeBee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 Demodulator</a:t>
            </a:r>
            <a:endParaRPr lang="ko-KR" altLang="en-US" sz="1800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모서리가 둥근 직사각형 37"/>
          <p:cNvSpPr/>
          <p:nvPr/>
        </p:nvSpPr>
        <p:spPr>
          <a:xfrm>
            <a:off x="935629" y="2337722"/>
            <a:ext cx="7598771" cy="84143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Picture 20" descr="C:\Users\minkim\Desktop\mic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205" y="1295707"/>
            <a:ext cx="731193" cy="731193"/>
          </a:xfrm>
          <a:prstGeom prst="rect">
            <a:avLst/>
          </a:prstGeom>
          <a:noFill/>
        </p:spPr>
      </p:pic>
      <p:pic>
        <p:nvPicPr>
          <p:cNvPr id="22" name="Picture 2" descr="C:\Users\minkim\Desktop\linksyswrt54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9839" y="1119527"/>
            <a:ext cx="1386554" cy="899160"/>
          </a:xfrm>
          <a:prstGeom prst="rect">
            <a:avLst/>
          </a:prstGeom>
          <a:noFill/>
        </p:spPr>
      </p:pic>
      <p:pic>
        <p:nvPicPr>
          <p:cNvPr id="23" name="Picture 13" descr="C:\Users\minkim\Desktop\zigbe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745" y="1028700"/>
            <a:ext cx="430121" cy="602624"/>
          </a:xfrm>
          <a:prstGeom prst="rect">
            <a:avLst/>
          </a:prstGeom>
          <a:noFill/>
        </p:spPr>
      </p:pic>
      <p:pic>
        <p:nvPicPr>
          <p:cNvPr id="24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940" y="1063054"/>
            <a:ext cx="685800" cy="439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6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503" y="0"/>
            <a:ext cx="8915400" cy="845645"/>
          </a:xfrm>
        </p:spPr>
        <p:txBody>
          <a:bodyPr>
            <a:noAutofit/>
          </a:bodyPr>
          <a:lstStyle/>
          <a:p>
            <a:r>
              <a:rPr lang="en-US" altLang="ko-KR" sz="4500" dirty="0" err="1" smtClean="0"/>
              <a:t>FreeBee</a:t>
            </a:r>
            <a:r>
              <a:rPr lang="en-US" altLang="ko-KR" sz="4500" dirty="0"/>
              <a:t> </a:t>
            </a:r>
            <a:r>
              <a:rPr lang="en-US" altLang="ko-KR" sz="4500" dirty="0" smtClean="0"/>
              <a:t>MAC: interval multiplexing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647392"/>
            <a:ext cx="8229600" cy="22962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We term </a:t>
            </a:r>
            <a:r>
              <a:rPr lang="en-US" altLang="ko-KR" dirty="0"/>
              <a:t>this new scheme as ‘</a:t>
            </a:r>
            <a:r>
              <a:rPr lang="en-US" altLang="ko-KR" b="1" dirty="0"/>
              <a:t>interval multiplexing’</a:t>
            </a:r>
          </a:p>
          <a:p>
            <a:pPr lvl="1"/>
            <a:r>
              <a:rPr lang="en-US" altLang="ko-KR" dirty="0"/>
              <a:t>As it is achieved by selecting appropriate beacon </a:t>
            </a:r>
            <a:r>
              <a:rPr lang="en-US" altLang="ko-KR" dirty="0" smtClean="0"/>
              <a:t>intervals (T) to ensure </a:t>
            </a:r>
            <a:r>
              <a:rPr lang="en-US" altLang="ko-KR" b="1" dirty="0"/>
              <a:t>orthogonal channels 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0821" y="1143000"/>
            <a:ext cx="4217200" cy="2209800"/>
            <a:chOff x="4630821" y="1143000"/>
            <a:chExt cx="4217200" cy="2209800"/>
          </a:xfrm>
        </p:grpSpPr>
        <p:sp>
          <p:nvSpPr>
            <p:cNvPr id="26" name="Rectangle 25"/>
            <p:cNvSpPr/>
            <p:nvPr/>
          </p:nvSpPr>
          <p:spPr>
            <a:xfrm>
              <a:off x="4630821" y="1143000"/>
              <a:ext cx="4191000" cy="220980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그룹 21"/>
            <p:cNvGrpSpPr/>
            <p:nvPr/>
          </p:nvGrpSpPr>
          <p:grpSpPr>
            <a:xfrm>
              <a:off x="4783221" y="1239385"/>
              <a:ext cx="2590800" cy="1852022"/>
              <a:chOff x="2057400" y="1066800"/>
              <a:chExt cx="2590800" cy="1852022"/>
            </a:xfrm>
          </p:grpSpPr>
          <p:pic>
            <p:nvPicPr>
              <p:cNvPr id="42" name="Picture 3" descr="C:\Users\minkim\Desktop\micaZ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8600" y="1676400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1066800"/>
                <a:ext cx="547424" cy="425996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7400" y="1752600"/>
                <a:ext cx="547424" cy="425996"/>
              </a:xfrm>
              <a:prstGeom prst="rect">
                <a:avLst/>
              </a:prstGeom>
              <a:noFill/>
            </p:spPr>
          </p:pic>
          <p:pic>
            <p:nvPicPr>
              <p:cNvPr id="45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04144" y="2492826"/>
                <a:ext cx="547424" cy="425996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그룹 22"/>
            <p:cNvGrpSpPr/>
            <p:nvPr/>
          </p:nvGrpSpPr>
          <p:grpSpPr>
            <a:xfrm>
              <a:off x="5621421" y="1476521"/>
              <a:ext cx="1173438" cy="1276055"/>
              <a:chOff x="2895600" y="1303936"/>
              <a:chExt cx="1173438" cy="1276055"/>
            </a:xfrm>
          </p:grpSpPr>
          <p:sp>
            <p:nvSpPr>
              <p:cNvPr id="47" name="줄무늬가 있는 오른쪽 화살표 27"/>
              <p:cNvSpPr/>
              <p:nvPr/>
            </p:nvSpPr>
            <p:spPr>
              <a:xfrm>
                <a:off x="2895600" y="1981200"/>
                <a:ext cx="1068273" cy="212508"/>
              </a:xfrm>
              <a:prstGeom prst="stripedRigh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줄무늬가 있는 오른쪽 화살표 29"/>
              <p:cNvSpPr/>
              <p:nvPr/>
            </p:nvSpPr>
            <p:spPr>
              <a:xfrm rot="20099286">
                <a:off x="3000765" y="2367483"/>
                <a:ext cx="1068273" cy="212508"/>
              </a:xfrm>
              <a:prstGeom prst="striped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줄무늬가 있는 오른쪽 화살표 40"/>
              <p:cNvSpPr/>
              <p:nvPr/>
            </p:nvSpPr>
            <p:spPr>
              <a:xfrm>
                <a:off x="2914116" y="1303936"/>
                <a:ext cx="1068273" cy="212508"/>
              </a:xfrm>
              <a:prstGeom prst="striped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50" name="Picture 3" descr="C:\Users\minkim\Desktop\mica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8395" y="1239385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29" name="모서리가 둥근 사각형 설명선 30"/>
            <p:cNvSpPr/>
            <p:nvPr/>
          </p:nvSpPr>
          <p:spPr>
            <a:xfrm>
              <a:off x="7877915" y="1277485"/>
              <a:ext cx="427885" cy="475115"/>
            </a:xfrm>
            <a:prstGeom prst="wedgeRoundRectCallout">
              <a:avLst>
                <a:gd name="adj1" fmla="val -166478"/>
                <a:gd name="adj2" fmla="val 5199"/>
                <a:gd name="adj3" fmla="val 16667"/>
              </a:avLst>
            </a:pr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1"/>
            <p:cNvSpPr/>
            <p:nvPr/>
          </p:nvSpPr>
          <p:spPr>
            <a:xfrm>
              <a:off x="7960608" y="1429885"/>
              <a:ext cx="228600" cy="228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모서리가 둥근 사각형 설명선 30"/>
            <p:cNvSpPr/>
            <p:nvPr/>
          </p:nvSpPr>
          <p:spPr>
            <a:xfrm>
              <a:off x="7922752" y="1972239"/>
              <a:ext cx="730353" cy="475115"/>
            </a:xfrm>
            <a:prstGeom prst="wedgeRoundRectCallout">
              <a:avLst>
                <a:gd name="adj1" fmla="val -119620"/>
                <a:gd name="adj2" fmla="val -9432"/>
                <a:gd name="adj3" fmla="val 16667"/>
              </a:avLst>
            </a:pr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33"/>
            <p:cNvSpPr/>
            <p:nvPr/>
          </p:nvSpPr>
          <p:spPr>
            <a:xfrm>
              <a:off x="8001000" y="2122581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35"/>
            <p:cNvSpPr/>
            <p:nvPr/>
          </p:nvSpPr>
          <p:spPr>
            <a:xfrm>
              <a:off x="8305800" y="2122581"/>
              <a:ext cx="228600" cy="228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29400" y="2822156"/>
              <a:ext cx="2218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Many to </a:t>
              </a:r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many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1143000"/>
            <a:ext cx="4191000" cy="2209800"/>
            <a:chOff x="304800" y="1143000"/>
            <a:chExt cx="4191000" cy="2209800"/>
          </a:xfrm>
        </p:grpSpPr>
        <p:sp>
          <p:nvSpPr>
            <p:cNvPr id="4" name="Rectangle 3"/>
            <p:cNvSpPr/>
            <p:nvPr/>
          </p:nvSpPr>
          <p:spPr>
            <a:xfrm>
              <a:off x="304800" y="1143000"/>
              <a:ext cx="4191000" cy="220980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457200" y="1239385"/>
              <a:ext cx="2590800" cy="1852022"/>
              <a:chOff x="2057400" y="1066800"/>
              <a:chExt cx="2590800" cy="1852022"/>
            </a:xfrm>
          </p:grpSpPr>
          <p:pic>
            <p:nvPicPr>
              <p:cNvPr id="21" name="Picture 3" descr="C:\Users\minkim\Desktop\micaZ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8600" y="1676400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1066800"/>
                <a:ext cx="547424" cy="425996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7400" y="1752600"/>
                <a:ext cx="547424" cy="425996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04144" y="2492826"/>
                <a:ext cx="547424" cy="425996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그룹 22"/>
            <p:cNvGrpSpPr/>
            <p:nvPr/>
          </p:nvGrpSpPr>
          <p:grpSpPr>
            <a:xfrm>
              <a:off x="1295400" y="1764385"/>
              <a:ext cx="1173438" cy="988191"/>
              <a:chOff x="2895600" y="1591800"/>
              <a:chExt cx="1173438" cy="988191"/>
            </a:xfrm>
          </p:grpSpPr>
          <p:sp>
            <p:nvSpPr>
              <p:cNvPr id="28" name="줄무늬가 있는 오른쪽 화살표 27"/>
              <p:cNvSpPr/>
              <p:nvPr/>
            </p:nvSpPr>
            <p:spPr>
              <a:xfrm>
                <a:off x="2895600" y="1981200"/>
                <a:ext cx="1068273" cy="212508"/>
              </a:xfrm>
              <a:prstGeom prst="stripedRigh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줄무늬가 있는 오른쪽 화살표 29"/>
              <p:cNvSpPr/>
              <p:nvPr/>
            </p:nvSpPr>
            <p:spPr>
              <a:xfrm rot="20099286">
                <a:off x="3000765" y="2367483"/>
                <a:ext cx="1068273" cy="212508"/>
              </a:xfrm>
              <a:prstGeom prst="striped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줄무늬가 있는 오른쪽 화살표 40"/>
              <p:cNvSpPr/>
              <p:nvPr/>
            </p:nvSpPr>
            <p:spPr>
              <a:xfrm rot="1335517">
                <a:off x="2949796" y="1591800"/>
                <a:ext cx="1068273" cy="212508"/>
              </a:xfrm>
              <a:prstGeom prst="striped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244907" y="2822156"/>
              <a:ext cx="2063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Many to one 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3276600" y="1282660"/>
              <a:ext cx="1066800" cy="533400"/>
              <a:chOff x="5257800" y="1600200"/>
              <a:chExt cx="1066800" cy="533400"/>
            </a:xfrm>
          </p:grpSpPr>
          <p:sp>
            <p:nvSpPr>
              <p:cNvPr id="31" name="모서리가 둥근 사각형 설명선 30"/>
              <p:cNvSpPr/>
              <p:nvPr/>
            </p:nvSpPr>
            <p:spPr>
              <a:xfrm>
                <a:off x="5257800" y="1600200"/>
                <a:ext cx="1066800" cy="533400"/>
              </a:xfrm>
              <a:prstGeom prst="wedgeRoundRectCallout">
                <a:avLst>
                  <a:gd name="adj1" fmla="val -66913"/>
                  <a:gd name="adj2" fmla="val 99435"/>
                  <a:gd name="adj3" fmla="val 16667"/>
                </a:avLst>
              </a:prstGeom>
              <a:noFill/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410200" y="1752600"/>
                <a:ext cx="228600" cy="2286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715000" y="1752600"/>
                <a:ext cx="22860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6019800" y="1752600"/>
                <a:ext cx="228600" cy="228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55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Interval multiplexing: example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85750" y="2057400"/>
            <a:ext cx="2286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14350" y="20574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2950" y="20574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71550" y="2057400"/>
            <a:ext cx="2286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200150" y="20574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428750" y="20574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657350" y="2057400"/>
            <a:ext cx="2286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</a:t>
            </a:r>
            <a:endParaRPr lang="ko-KR" altLang="en-US" dirty="0" smtClean="0"/>
          </a:p>
        </p:txBody>
      </p:sp>
      <p:sp>
        <p:nvSpPr>
          <p:cNvPr id="17" name="직사각형 16"/>
          <p:cNvSpPr/>
          <p:nvPr/>
        </p:nvSpPr>
        <p:spPr>
          <a:xfrm>
            <a:off x="1885950" y="20574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114550" y="20574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2" descr="C:\Users\minkim\Desktop\linksyswrt54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143000"/>
            <a:ext cx="1201515" cy="779165"/>
          </a:xfrm>
          <a:prstGeom prst="rect">
            <a:avLst/>
          </a:prstGeom>
          <a:noFill/>
        </p:spPr>
      </p:pic>
      <p:sp>
        <p:nvSpPr>
          <p:cNvPr id="29" name="직사각형 28"/>
          <p:cNvSpPr/>
          <p:nvPr/>
        </p:nvSpPr>
        <p:spPr>
          <a:xfrm>
            <a:off x="3619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905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19150" y="4038600"/>
            <a:ext cx="2286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10477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2763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5049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7335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962150" y="4038600"/>
            <a:ext cx="2286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2190750" y="4038600"/>
            <a:ext cx="228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2" descr="C:\Users\minkim\Desktop\linksyswrt54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3124200"/>
            <a:ext cx="1201515" cy="779165"/>
          </a:xfrm>
          <a:prstGeom prst="rect">
            <a:avLst/>
          </a:prstGeom>
          <a:noFill/>
        </p:spPr>
      </p:pic>
      <p:sp>
        <p:nvSpPr>
          <p:cNvPr id="39" name="타원 38"/>
          <p:cNvSpPr/>
          <p:nvPr/>
        </p:nvSpPr>
        <p:spPr>
          <a:xfrm>
            <a:off x="239395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2517775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266065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2470150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2593975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2727325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09550" y="1219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TX</a:t>
            </a:r>
            <a:r>
              <a:rPr lang="en-US" altLang="ko-KR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ko-KR" altLang="en-US" b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50" y="3200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TX</a:t>
            </a:r>
            <a:r>
              <a:rPr lang="en-US" altLang="ko-KR" baseline="-25000" dirty="0" smtClean="0">
                <a:solidFill>
                  <a:schemeClr val="tx1"/>
                </a:solidFill>
                <a:latin typeface="+mn-lt"/>
              </a:rPr>
              <a:t>2</a:t>
            </a:r>
            <a:endParaRPr lang="ko-KR" altLang="en-US" b="1" baseline="-25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2816225" y="1981200"/>
            <a:ext cx="3378200" cy="2260600"/>
            <a:chOff x="2778125" y="2806700"/>
            <a:chExt cx="3378200" cy="2260600"/>
          </a:xfrm>
        </p:grpSpPr>
        <p:pic>
          <p:nvPicPr>
            <p:cNvPr id="45" name="Picture 3" descr="C:\Users\minkim\Desktop\mica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1325" y="2882900"/>
              <a:ext cx="762000" cy="762000"/>
            </a:xfrm>
            <a:prstGeom prst="rect">
              <a:avLst/>
            </a:prstGeom>
            <a:noFill/>
          </p:spPr>
        </p:pic>
        <p:sp>
          <p:nvSpPr>
            <p:cNvPr id="48" name="직사각형 47"/>
            <p:cNvSpPr/>
            <p:nvPr/>
          </p:nvSpPr>
          <p:spPr>
            <a:xfrm>
              <a:off x="3717925" y="3873500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946525" y="3873500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175125" y="3873500"/>
              <a:ext cx="2286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403725" y="3873500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632325" y="3873500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860925" y="3873500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089525" y="3873500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318125" y="3873500"/>
              <a:ext cx="2286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546725" y="3873500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타원 56"/>
            <p:cNvSpPr/>
            <p:nvPr/>
          </p:nvSpPr>
          <p:spPr>
            <a:xfrm>
              <a:off x="5851525" y="40259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5965825" y="40259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6080125" y="40259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0" name="직선 화살표 연결선 59"/>
            <p:cNvCxnSpPr>
              <a:stCxn id="64" idx="6"/>
            </p:cNvCxnSpPr>
            <p:nvPr/>
          </p:nvCxnSpPr>
          <p:spPr>
            <a:xfrm>
              <a:off x="3286125" y="4064000"/>
              <a:ext cx="228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타원 63"/>
            <p:cNvSpPr/>
            <p:nvPr/>
          </p:nvSpPr>
          <p:spPr>
            <a:xfrm>
              <a:off x="2905125" y="38735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05125" y="36576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tx1"/>
                  </a:solidFill>
                  <a:latin typeface="+mn-lt"/>
                </a:rPr>
                <a:t>+</a:t>
              </a:r>
              <a:endParaRPr lang="ko-KR" altLang="en-US" sz="4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70325" y="28067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RX</a:t>
              </a:r>
              <a:endParaRPr lang="ko-KR" altLang="en-US" b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4" name="꺾인 연결선 73"/>
            <p:cNvCxnSpPr/>
            <p:nvPr/>
          </p:nvCxnSpPr>
          <p:spPr>
            <a:xfrm rot="5400000" flipH="1" flipV="1">
              <a:off x="2536825" y="4495800"/>
              <a:ext cx="812800" cy="330200"/>
            </a:xfrm>
            <a:prstGeom prst="bentConnector3">
              <a:avLst>
                <a:gd name="adj1" fmla="val 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/>
            <p:nvPr/>
          </p:nvCxnSpPr>
          <p:spPr>
            <a:xfrm rot="16200000" flipH="1">
              <a:off x="2549525" y="3314700"/>
              <a:ext cx="787400" cy="330200"/>
            </a:xfrm>
            <a:prstGeom prst="bentConnector3">
              <a:avLst>
                <a:gd name="adj1" fmla="val 807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3590925" y="43434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Merged signal</a:t>
              </a:r>
              <a:endParaRPr lang="ko-KR" altLang="en-US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36" name="그룹 135"/>
          <p:cNvGrpSpPr/>
          <p:nvPr/>
        </p:nvGrpSpPr>
        <p:grpSpPr>
          <a:xfrm>
            <a:off x="5686425" y="1476375"/>
            <a:ext cx="2817300" cy="3404890"/>
            <a:chOff x="5688525" y="2314575"/>
            <a:chExt cx="2817300" cy="3404890"/>
          </a:xfrm>
        </p:grpSpPr>
        <p:sp>
          <p:nvSpPr>
            <p:cNvPr id="90" name="직사각형 89"/>
            <p:cNvSpPr/>
            <p:nvPr/>
          </p:nvSpPr>
          <p:spPr>
            <a:xfrm>
              <a:off x="7591425" y="23145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7820025" y="23145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8048625" y="2314575"/>
              <a:ext cx="2286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7591425" y="26955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820025" y="26955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8048625" y="26955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7591425" y="30765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7820025" y="3076575"/>
              <a:ext cx="2286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8048625" y="30765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7362825" y="48291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7591425" y="48291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7820025" y="4829175"/>
              <a:ext cx="2286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8048625" y="48291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8277225" y="48291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7362825" y="52101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7591425" y="52101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7820025" y="5210175"/>
              <a:ext cx="228600" cy="381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8048625" y="5210175"/>
              <a:ext cx="2286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8277225" y="5210175"/>
              <a:ext cx="2286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/>
                <a:t>1</a:t>
              </a:r>
              <a:endParaRPr lang="ko-KR" altLang="en-US" dirty="0" smtClean="0"/>
            </a:p>
          </p:txBody>
        </p:sp>
        <p:cxnSp>
          <p:nvCxnSpPr>
            <p:cNvPr id="113" name="꺾인 연결선 112"/>
            <p:cNvCxnSpPr>
              <a:endCxn id="93" idx="1"/>
            </p:cNvCxnSpPr>
            <p:nvPr/>
          </p:nvCxnSpPr>
          <p:spPr>
            <a:xfrm flipV="1">
              <a:off x="6219825" y="2886075"/>
              <a:ext cx="1371600" cy="1181100"/>
            </a:xfrm>
            <a:prstGeom prst="bentConnector3">
              <a:avLst>
                <a:gd name="adj1" fmla="val 21134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꺾인 연결선 120"/>
            <p:cNvCxnSpPr/>
            <p:nvPr/>
          </p:nvCxnSpPr>
          <p:spPr>
            <a:xfrm rot="16200000" flipH="1">
              <a:off x="6338889" y="4238625"/>
              <a:ext cx="1181100" cy="838200"/>
            </a:xfrm>
            <a:prstGeom prst="bentConnector3">
              <a:avLst>
                <a:gd name="adj1" fmla="val 9988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직사각형 129"/>
            <p:cNvSpPr/>
            <p:nvPr/>
          </p:nvSpPr>
          <p:spPr>
            <a:xfrm>
              <a:off x="5918728" y="2362200"/>
              <a:ext cx="14461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Fold by 3</a:t>
              </a:r>
              <a:endParaRPr lang="ko-KR" altLang="en-US" dirty="0">
                <a:latin typeface="+mn-lt"/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5688525" y="5257800"/>
              <a:ext cx="1449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tx1"/>
                  </a:solidFill>
                  <a:latin typeface="+mn-lt"/>
                </a:rPr>
                <a:t>Fold by 5</a:t>
              </a:r>
              <a:endParaRPr lang="ko-KR" altLang="en-US" dirty="0">
                <a:latin typeface="+mn-lt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7097646" y="1295400"/>
            <a:ext cx="1589154" cy="3733800"/>
            <a:chOff x="7066436" y="2133600"/>
            <a:chExt cx="1589154" cy="3733800"/>
          </a:xfrm>
        </p:grpSpPr>
        <p:sp>
          <p:nvSpPr>
            <p:cNvPr id="132" name="타원 131"/>
            <p:cNvSpPr/>
            <p:nvPr/>
          </p:nvSpPr>
          <p:spPr>
            <a:xfrm>
              <a:off x="7467600" y="2133600"/>
              <a:ext cx="457200" cy="1524000"/>
            </a:xfrm>
            <a:prstGeom prst="ellipse">
              <a:avLst/>
            </a:prstGeom>
            <a:noFill/>
            <a:ln w="539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/>
            <p:cNvSpPr/>
            <p:nvPr/>
          </p:nvSpPr>
          <p:spPr>
            <a:xfrm>
              <a:off x="7696200" y="4572000"/>
              <a:ext cx="457200" cy="1295400"/>
            </a:xfrm>
            <a:prstGeom prst="ellipse">
              <a:avLst/>
            </a:prstGeom>
            <a:noFill/>
            <a:ln w="539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7066436" y="3886200"/>
              <a:ext cx="1589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rgbClr val="C00000"/>
                  </a:solidFill>
                  <a:latin typeface="+mn-lt"/>
                </a:rPr>
                <a:t>Detected!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</p:grpSp>
      <p:sp>
        <p:nvSpPr>
          <p:cNvPr id="112" name="직사각형 111"/>
          <p:cNvSpPr/>
          <p:nvPr/>
        </p:nvSpPr>
        <p:spPr>
          <a:xfrm>
            <a:off x="1981453" y="150048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ko-KR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=3</a:t>
            </a:r>
            <a:endParaRPr lang="ko-KR" altLang="en-US" dirty="0">
              <a:latin typeface="+mn-lt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2033607" y="3481685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ko-KR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</a:rPr>
              <a:t>=5</a:t>
            </a:r>
            <a:endParaRPr lang="ko-KR" altLang="en-US" dirty="0">
              <a:latin typeface="+mn-lt"/>
            </a:endParaRPr>
          </a:p>
        </p:txBody>
      </p:sp>
      <p:sp>
        <p:nvSpPr>
          <p:cNvPr id="115" name="슬라이드 번호 개체 틀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83" name="그룹 82"/>
          <p:cNvGrpSpPr/>
          <p:nvPr/>
        </p:nvGrpSpPr>
        <p:grpSpPr>
          <a:xfrm>
            <a:off x="7239000" y="1295400"/>
            <a:ext cx="1353312" cy="3581400"/>
            <a:chOff x="4876800" y="-457200"/>
            <a:chExt cx="1353312" cy="3581400"/>
          </a:xfrm>
        </p:grpSpPr>
        <p:sp>
          <p:nvSpPr>
            <p:cNvPr id="84" name="타원 83"/>
            <p:cNvSpPr/>
            <p:nvPr/>
          </p:nvSpPr>
          <p:spPr>
            <a:xfrm>
              <a:off x="5410200" y="-457200"/>
              <a:ext cx="609600" cy="1524000"/>
            </a:xfrm>
            <a:prstGeom prst="ellipse">
              <a:avLst/>
            </a:prstGeom>
            <a:noFill/>
            <a:ln w="539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>
              <a:off x="4876800" y="2057400"/>
              <a:ext cx="609600" cy="1066800"/>
            </a:xfrm>
            <a:prstGeom prst="ellipse">
              <a:avLst/>
            </a:prstGeom>
            <a:noFill/>
            <a:ln w="539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>
              <a:off x="5620512" y="2057400"/>
              <a:ext cx="609600" cy="1066800"/>
            </a:xfrm>
            <a:prstGeom prst="ellipse">
              <a:avLst/>
            </a:prstGeom>
            <a:noFill/>
            <a:ln w="539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직사각형 87"/>
          <p:cNvSpPr/>
          <p:nvPr/>
        </p:nvSpPr>
        <p:spPr>
          <a:xfrm>
            <a:off x="361950" y="51435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ko-KR" b="0" dirty="0" smtClean="0">
                <a:solidFill>
                  <a:prstClr val="black"/>
                </a:solidFill>
                <a:latin typeface="+mn-lt"/>
              </a:rPr>
              <a:t>RSS noise from </a:t>
            </a:r>
            <a:r>
              <a:rPr lang="en-US" altLang="ko-KR" b="0" dirty="0">
                <a:solidFill>
                  <a:prstClr val="black"/>
                </a:solidFill>
                <a:latin typeface="+mn-lt"/>
              </a:rPr>
              <a:t>APs </a:t>
            </a:r>
            <a:r>
              <a:rPr lang="en-US" altLang="ko-KR" b="0" dirty="0" smtClean="0">
                <a:solidFill>
                  <a:prstClr val="black"/>
                </a:solidFill>
                <a:latin typeface="+mn-lt"/>
              </a:rPr>
              <a:t>of non-interest </a:t>
            </a:r>
            <a:r>
              <a:rPr lang="en-US" altLang="ko-KR" b="0" dirty="0">
                <a:solidFill>
                  <a:prstClr val="black"/>
                </a:solidFill>
                <a:latin typeface="+mn-lt"/>
              </a:rPr>
              <a:t>are </a:t>
            </a:r>
            <a:r>
              <a:rPr lang="en-US" altLang="ko-KR" b="0" dirty="0" smtClean="0">
                <a:solidFill>
                  <a:prstClr val="black"/>
                </a:solidFill>
                <a:latin typeface="+mn-lt"/>
              </a:rPr>
              <a:t>evenly distributed throughout the columns, which </a:t>
            </a:r>
            <a:r>
              <a:rPr lang="en-US" altLang="ko-KR" b="0" dirty="0" smtClean="0">
                <a:solidFill>
                  <a:srgbClr val="FF0000"/>
                </a:solidFill>
                <a:latin typeface="+mn-lt"/>
              </a:rPr>
              <a:t>prevent RSS noise from forming a high fold sum</a:t>
            </a:r>
            <a:r>
              <a:rPr lang="en-US" altLang="ko-KR" b="0" i="1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5488" y="1039839"/>
            <a:ext cx="9067800" cy="5257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모서리가 둥근 사각형 설명선 8"/>
          <p:cNvSpPr/>
          <p:nvPr/>
        </p:nvSpPr>
        <p:spPr>
          <a:xfrm>
            <a:off x="1267365" y="2674335"/>
            <a:ext cx="6650922" cy="1809666"/>
          </a:xfrm>
          <a:prstGeom prst="wedgeRoundRectCallout">
            <a:avLst>
              <a:gd name="adj1" fmla="val -48876"/>
              <a:gd name="adj2" fmla="val 22437"/>
              <a:gd name="adj3" fmla="val 16667"/>
            </a:avLst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Holds </a:t>
            </a:r>
            <a:r>
              <a:rPr lang="en-US" altLang="ko-KR" sz="2800" dirty="0">
                <a:solidFill>
                  <a:schemeClr val="tx1"/>
                </a:solidFill>
              </a:rPr>
              <a:t>for </a:t>
            </a:r>
            <a:r>
              <a:rPr lang="en-US" altLang="ko-KR" sz="2800" dirty="0">
                <a:solidFill>
                  <a:srgbClr val="FF0000"/>
                </a:solidFill>
              </a:rPr>
              <a:t>arbitrary number of signals</a:t>
            </a:r>
            <a:r>
              <a:rPr lang="en-US" altLang="ko-KR" sz="2800" dirty="0">
                <a:solidFill>
                  <a:schemeClr val="tx1"/>
                </a:solidFill>
              </a:rPr>
              <a:t> 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dirty="0">
                <a:solidFill>
                  <a:schemeClr val="tx1"/>
                </a:solidFill>
              </a:rPr>
              <a:t>w</a:t>
            </a:r>
            <a:r>
              <a:rPr lang="en-US" altLang="ko-KR" sz="2800" dirty="0" smtClean="0">
                <a:solidFill>
                  <a:schemeClr val="tx1"/>
                </a:solidFill>
              </a:rPr>
              <a:t>hen </a:t>
            </a:r>
            <a:r>
              <a:rPr lang="en-US" altLang="ko-KR" sz="2800" dirty="0">
                <a:solidFill>
                  <a:schemeClr val="tx1"/>
                </a:solidFill>
              </a:rPr>
              <a:t>they are </a:t>
            </a:r>
            <a:r>
              <a:rPr lang="en-US" altLang="ko-KR" sz="2800" dirty="0">
                <a:solidFill>
                  <a:srgbClr val="FF0000"/>
                </a:solidFill>
              </a:rPr>
              <a:t>pairwise </a:t>
            </a:r>
            <a:r>
              <a:rPr lang="en-US" altLang="ko-KR" sz="2800" dirty="0" smtClean="0">
                <a:solidFill>
                  <a:srgbClr val="FF0000"/>
                </a:solidFill>
              </a:rPr>
              <a:t>co-primes</a:t>
            </a: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(Details in paper)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10" grpId="0" animBg="1"/>
      <p:bldP spid="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469183" y="1366195"/>
            <a:ext cx="5693617" cy="2062805"/>
            <a:chOff x="1469183" y="1366195"/>
            <a:chExt cx="5693617" cy="2062805"/>
          </a:xfrm>
        </p:grpSpPr>
        <p:grpSp>
          <p:nvGrpSpPr>
            <p:cNvPr id="57" name="Group 56"/>
            <p:cNvGrpSpPr/>
            <p:nvPr/>
          </p:nvGrpSpPr>
          <p:grpSpPr>
            <a:xfrm>
              <a:off x="1872027" y="1366195"/>
              <a:ext cx="5290773" cy="2062805"/>
              <a:chOff x="2557827" y="2566993"/>
              <a:chExt cx="5443173" cy="2715314"/>
            </a:xfrm>
          </p:grpSpPr>
          <p:pic>
            <p:nvPicPr>
              <p:cNvPr id="58" name="Picture 2" descr="http://www.ni.com/cms/images/devzone/tut/2.4GHz_Spectrum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7073" t="13174" b="56949"/>
              <a:stretch/>
            </p:blipFill>
            <p:spPr bwMode="auto">
              <a:xfrm>
                <a:off x="2819400" y="2819400"/>
                <a:ext cx="5181600" cy="685800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www.ni.com/cms/images/devzone/tut/2.4GHz_Spectrum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15558" t="56437" r="14634" b="9967"/>
              <a:stretch/>
            </p:blipFill>
            <p:spPr bwMode="auto">
              <a:xfrm>
                <a:off x="2819399" y="3724644"/>
                <a:ext cx="4361865" cy="771156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www.digikey.com/~/media/Images/Article%20Library/TechZone%20Articles/2011/December/Bluetooth%20Low%20Energy%20Technology%20Makes%20New%20Applications%20Possible/article-2011december-bluetooth-low-energy-technology-fig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DCE6F2"/>
                  </a:clrFrom>
                  <a:clrTo>
                    <a:srgbClr val="DCE6F2">
                      <a:alpha val="0"/>
                    </a:srgbClr>
                  </a:clrTo>
                </a:clrChange>
              </a:blip>
              <a:srcRect l="4137" t="55672" b="36149"/>
              <a:stretch/>
            </p:blipFill>
            <p:spPr bwMode="auto">
              <a:xfrm>
                <a:off x="2770637" y="5103169"/>
                <a:ext cx="4925563" cy="179138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http://www.digikey.com/~/media/Images/Article%20Library/TechZone%20Articles/2011/December/Bluetooth%20Low%20Energy%20Technology%20Makes%20New%20Applications%20Possible/article-2011december-bluetooth-low-energy-technology-fig2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b="44328"/>
              <a:stretch>
                <a:fillRect/>
              </a:stretch>
            </p:blipFill>
            <p:spPr bwMode="auto">
              <a:xfrm>
                <a:off x="2557827" y="4648200"/>
                <a:ext cx="5138373" cy="434550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://www.ni.com/cms/images/devzone/tut/2.4GHz_Spectrum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4634" t="1394" b="95286"/>
              <a:stretch/>
            </p:blipFill>
            <p:spPr bwMode="auto">
              <a:xfrm>
                <a:off x="2667000" y="3505200"/>
                <a:ext cx="5334000" cy="76200"/>
              </a:xfrm>
              <a:prstGeom prst="rect">
                <a:avLst/>
              </a:prstGeom>
              <a:noFill/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2583180" y="2566993"/>
                <a:ext cx="5257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15" descr="C:\Users\minkim\Desktop\Bluetooth_LOGO.gif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t="-15226" r="81289"/>
            <a:stretch/>
          </p:blipFill>
          <p:spPr bwMode="auto">
            <a:xfrm>
              <a:off x="1511549" y="2819400"/>
              <a:ext cx="319390" cy="485125"/>
            </a:xfrm>
            <a:prstGeom prst="rect">
              <a:avLst/>
            </a:prstGeom>
            <a:noFill/>
          </p:spPr>
        </p:pic>
        <p:pic>
          <p:nvPicPr>
            <p:cNvPr id="54" name="Picture 14" descr="C:\Users\minkim\Desktop\Wi-Fi-Allianc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69183" y="1738992"/>
              <a:ext cx="512824" cy="328977"/>
            </a:xfrm>
            <a:prstGeom prst="rect">
              <a:avLst/>
            </a:prstGeom>
            <a:noFill/>
          </p:spPr>
        </p:pic>
        <p:pic>
          <p:nvPicPr>
            <p:cNvPr id="56" name="Picture 13" descr="C:\Users\minkim\Desktop\zigbee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13126" y="2282035"/>
              <a:ext cx="357656" cy="501097"/>
            </a:xfrm>
            <a:prstGeom prst="rect">
              <a:avLst/>
            </a:prstGeom>
            <a:noFill/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082" y="4350928"/>
            <a:ext cx="2315080" cy="14589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5029200"/>
          </a:xfrm>
        </p:spPr>
        <p:txBody>
          <a:bodyPr/>
          <a:lstStyle/>
          <a:p>
            <a:r>
              <a:rPr lang="en-US" dirty="0" err="1" smtClean="0"/>
              <a:t>FreeBee</a:t>
            </a:r>
            <a:r>
              <a:rPr lang="en-US" dirty="0" smtClean="0"/>
              <a:t> ensures communication when frequency overlaps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Cross-technology broadcast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Cross-tech/channel broadcast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99367" y="1554162"/>
            <a:ext cx="4544633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endParaRPr lang="en-US" b="0" dirty="0"/>
          </a:p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endParaRPr lang="en-US" b="0" dirty="0"/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Cross-channel broadcast</a:t>
            </a:r>
          </a:p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US" b="0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49996" y="3581400"/>
            <a:ext cx="36594" cy="25908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2765" y="4251005"/>
            <a:ext cx="2178818" cy="1777419"/>
            <a:chOff x="990600" y="4251005"/>
            <a:chExt cx="2178818" cy="1777419"/>
          </a:xfrm>
        </p:grpSpPr>
        <p:pic>
          <p:nvPicPr>
            <p:cNvPr id="5" name="Picture 4" descr="C:\Users\minkim\Desktop\micaZ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96478" y="5495024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6" name="Picture 2" descr="C:\Users\minkim\Desktop\linksyswrt54g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20597" y="4402552"/>
              <a:ext cx="848821" cy="550448"/>
            </a:xfrm>
            <a:prstGeom prst="rect">
              <a:avLst/>
            </a:prstGeom>
            <a:noFill/>
          </p:spPr>
        </p:pic>
        <p:pic>
          <p:nvPicPr>
            <p:cNvPr id="7" name="Picture 13" descr="C:\Users\minkim\Desktop\zigbee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01046" y="5198465"/>
              <a:ext cx="289430" cy="405508"/>
            </a:xfrm>
            <a:prstGeom prst="rect">
              <a:avLst/>
            </a:prstGeom>
            <a:noFill/>
          </p:spPr>
        </p:pic>
        <p:pic>
          <p:nvPicPr>
            <p:cNvPr id="8" name="Picture 14" descr="C:\Users\minkim\Desktop\Wi-Fi-Allianc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80835" y="4251005"/>
              <a:ext cx="512824" cy="328977"/>
            </a:xfrm>
            <a:prstGeom prst="rect">
              <a:avLst/>
            </a:prstGeom>
            <a:noFill/>
          </p:spPr>
        </p:pic>
        <p:pic>
          <p:nvPicPr>
            <p:cNvPr id="9" name="Picture 4" descr="https://encrypted-tbn0.gstatic.com/images?q=tbn:ANd9GcTBQo72PCLJJpd58gelSKzxI0L089Yxf-ixpHNECY68epZ5pFiB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68036" y="4987066"/>
              <a:ext cx="512354" cy="414153"/>
            </a:xfrm>
            <a:prstGeom prst="rect">
              <a:avLst/>
            </a:prstGeom>
            <a:noFill/>
          </p:spPr>
        </p:pic>
        <p:sp>
          <p:nvSpPr>
            <p:cNvPr id="17" name="Up Arrow 16"/>
            <p:cNvSpPr/>
            <p:nvPr/>
          </p:nvSpPr>
          <p:spPr>
            <a:xfrm rot="3996248">
              <a:off x="1871891" y="4695624"/>
              <a:ext cx="308991" cy="663320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 rot="7349983">
              <a:off x="1869647" y="4992083"/>
              <a:ext cx="300102" cy="669475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5" name="Picture 15" descr="C:\Users\minkim\Desktop\Bluetooth_LOGO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0600" y="4680430"/>
              <a:ext cx="924312" cy="227984"/>
            </a:xfrm>
            <a:prstGeom prst="rect">
              <a:avLst/>
            </a:prstGeom>
            <a:noFill/>
          </p:spPr>
        </p:pic>
      </p:grpSp>
      <p:sp>
        <p:nvSpPr>
          <p:cNvPr id="16" name="Freeform 15"/>
          <p:cNvSpPr/>
          <p:nvPr/>
        </p:nvSpPr>
        <p:spPr>
          <a:xfrm>
            <a:off x="3039832" y="1599485"/>
            <a:ext cx="1119794" cy="447132"/>
          </a:xfrm>
          <a:custGeom>
            <a:avLst/>
            <a:gdLst>
              <a:gd name="connsiteX0" fmla="*/ 0 w 1119794"/>
              <a:gd name="connsiteY0" fmla="*/ 434462 h 447132"/>
              <a:gd name="connsiteX1" fmla="*/ 11906 w 1119794"/>
              <a:gd name="connsiteY1" fmla="*/ 355881 h 447132"/>
              <a:gd name="connsiteX2" fmla="*/ 42863 w 1119794"/>
              <a:gd name="connsiteY2" fmla="*/ 284443 h 447132"/>
              <a:gd name="connsiteX3" fmla="*/ 85725 w 1119794"/>
              <a:gd name="connsiteY3" fmla="*/ 201099 h 447132"/>
              <a:gd name="connsiteX4" fmla="*/ 173831 w 1119794"/>
              <a:gd name="connsiteY4" fmla="*/ 103468 h 447132"/>
              <a:gd name="connsiteX5" fmla="*/ 292894 w 1119794"/>
              <a:gd name="connsiteY5" fmla="*/ 43937 h 447132"/>
              <a:gd name="connsiteX6" fmla="*/ 440531 w 1119794"/>
              <a:gd name="connsiteY6" fmla="*/ 5837 h 447132"/>
              <a:gd name="connsiteX7" fmla="*/ 571500 w 1119794"/>
              <a:gd name="connsiteY7" fmla="*/ 1074 h 447132"/>
              <a:gd name="connsiteX8" fmla="*/ 723900 w 1119794"/>
              <a:gd name="connsiteY8" fmla="*/ 15362 h 447132"/>
              <a:gd name="connsiteX9" fmla="*/ 840581 w 1119794"/>
              <a:gd name="connsiteY9" fmla="*/ 51081 h 447132"/>
              <a:gd name="connsiteX10" fmla="*/ 940594 w 1119794"/>
              <a:gd name="connsiteY10" fmla="*/ 103468 h 447132"/>
              <a:gd name="connsiteX11" fmla="*/ 1033463 w 1119794"/>
              <a:gd name="connsiteY11" fmla="*/ 203481 h 447132"/>
              <a:gd name="connsiteX12" fmla="*/ 1092994 w 1119794"/>
              <a:gd name="connsiteY12" fmla="*/ 313018 h 447132"/>
              <a:gd name="connsiteX13" fmla="*/ 1119188 w 1119794"/>
              <a:gd name="connsiteY13" fmla="*/ 439224 h 447132"/>
              <a:gd name="connsiteX14" fmla="*/ 1112044 w 1119794"/>
              <a:gd name="connsiteY14" fmla="*/ 434462 h 447132"/>
              <a:gd name="connsiteX15" fmla="*/ 0 w 1119794"/>
              <a:gd name="connsiteY15" fmla="*/ 434462 h 44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794" h="447132">
                <a:moveTo>
                  <a:pt x="0" y="434462"/>
                </a:moveTo>
                <a:cubicBezTo>
                  <a:pt x="2381" y="407673"/>
                  <a:pt x="4762" y="380884"/>
                  <a:pt x="11906" y="355881"/>
                </a:cubicBezTo>
                <a:cubicBezTo>
                  <a:pt x="19050" y="330878"/>
                  <a:pt x="30560" y="310240"/>
                  <a:pt x="42863" y="284443"/>
                </a:cubicBezTo>
                <a:cubicBezTo>
                  <a:pt x="55166" y="258646"/>
                  <a:pt x="63897" y="231261"/>
                  <a:pt x="85725" y="201099"/>
                </a:cubicBezTo>
                <a:cubicBezTo>
                  <a:pt x="107553" y="170937"/>
                  <a:pt x="139303" y="129662"/>
                  <a:pt x="173831" y="103468"/>
                </a:cubicBezTo>
                <a:cubicBezTo>
                  <a:pt x="208359" y="77274"/>
                  <a:pt x="248444" y="60209"/>
                  <a:pt x="292894" y="43937"/>
                </a:cubicBezTo>
                <a:cubicBezTo>
                  <a:pt x="337344" y="27665"/>
                  <a:pt x="394097" y="12981"/>
                  <a:pt x="440531" y="5837"/>
                </a:cubicBezTo>
                <a:cubicBezTo>
                  <a:pt x="486965" y="-1307"/>
                  <a:pt x="524272" y="-513"/>
                  <a:pt x="571500" y="1074"/>
                </a:cubicBezTo>
                <a:cubicBezTo>
                  <a:pt x="618728" y="2661"/>
                  <a:pt x="679053" y="7027"/>
                  <a:pt x="723900" y="15362"/>
                </a:cubicBezTo>
                <a:cubicBezTo>
                  <a:pt x="768747" y="23697"/>
                  <a:pt x="804465" y="36397"/>
                  <a:pt x="840581" y="51081"/>
                </a:cubicBezTo>
                <a:cubicBezTo>
                  <a:pt x="876697" y="65765"/>
                  <a:pt x="908447" y="78068"/>
                  <a:pt x="940594" y="103468"/>
                </a:cubicBezTo>
                <a:cubicBezTo>
                  <a:pt x="972741" y="128868"/>
                  <a:pt x="1008063" y="168556"/>
                  <a:pt x="1033463" y="203481"/>
                </a:cubicBezTo>
                <a:cubicBezTo>
                  <a:pt x="1058863" y="238406"/>
                  <a:pt x="1078706" y="273727"/>
                  <a:pt x="1092994" y="313018"/>
                </a:cubicBezTo>
                <a:cubicBezTo>
                  <a:pt x="1107282" y="352309"/>
                  <a:pt x="1116013" y="418983"/>
                  <a:pt x="1119188" y="439224"/>
                </a:cubicBezTo>
                <a:cubicBezTo>
                  <a:pt x="1122363" y="459465"/>
                  <a:pt x="1112044" y="434462"/>
                  <a:pt x="1112044" y="434462"/>
                </a:cubicBezTo>
                <a:lnTo>
                  <a:pt x="0" y="434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63824" y="2313600"/>
            <a:ext cx="293776" cy="369631"/>
          </a:xfrm>
          <a:custGeom>
            <a:avLst/>
            <a:gdLst>
              <a:gd name="connsiteX0" fmla="*/ 854 w 293776"/>
              <a:gd name="connsiteY0" fmla="*/ 369631 h 369631"/>
              <a:gd name="connsiteX1" fmla="*/ 3235 w 293776"/>
              <a:gd name="connsiteY1" fmla="*/ 267237 h 369631"/>
              <a:gd name="connsiteX2" fmla="*/ 27048 w 293776"/>
              <a:gd name="connsiteY2" fmla="*/ 148175 h 369631"/>
              <a:gd name="connsiteX3" fmla="*/ 48479 w 293776"/>
              <a:gd name="connsiteY3" fmla="*/ 83881 h 369631"/>
              <a:gd name="connsiteX4" fmla="*/ 79435 w 293776"/>
              <a:gd name="connsiteY4" fmla="*/ 36256 h 369631"/>
              <a:gd name="connsiteX5" fmla="*/ 112773 w 293776"/>
              <a:gd name="connsiteY5" fmla="*/ 10062 h 369631"/>
              <a:gd name="connsiteX6" fmla="*/ 148491 w 293776"/>
              <a:gd name="connsiteY6" fmla="*/ 537 h 369631"/>
              <a:gd name="connsiteX7" fmla="*/ 215166 w 293776"/>
              <a:gd name="connsiteY7" fmla="*/ 24350 h 369631"/>
              <a:gd name="connsiteX8" fmla="*/ 250885 w 293776"/>
              <a:gd name="connsiteY8" fmla="*/ 91025 h 369631"/>
              <a:gd name="connsiteX9" fmla="*/ 272316 w 293776"/>
              <a:gd name="connsiteY9" fmla="*/ 164843 h 369631"/>
              <a:gd name="connsiteX10" fmla="*/ 284223 w 293776"/>
              <a:gd name="connsiteY10" fmla="*/ 260093 h 369631"/>
              <a:gd name="connsiteX11" fmla="*/ 293748 w 293776"/>
              <a:gd name="connsiteY11" fmla="*/ 324387 h 369631"/>
              <a:gd name="connsiteX12" fmla="*/ 286604 w 293776"/>
              <a:gd name="connsiteY12" fmla="*/ 367250 h 36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776" h="369631">
                <a:moveTo>
                  <a:pt x="854" y="369631"/>
                </a:moveTo>
                <a:cubicBezTo>
                  <a:pt x="-139" y="336888"/>
                  <a:pt x="-1131" y="304146"/>
                  <a:pt x="3235" y="267237"/>
                </a:cubicBezTo>
                <a:cubicBezTo>
                  <a:pt x="7601" y="230328"/>
                  <a:pt x="19507" y="178734"/>
                  <a:pt x="27048" y="148175"/>
                </a:cubicBezTo>
                <a:cubicBezTo>
                  <a:pt x="34589" y="117616"/>
                  <a:pt x="39748" y="102534"/>
                  <a:pt x="48479" y="83881"/>
                </a:cubicBezTo>
                <a:cubicBezTo>
                  <a:pt x="57210" y="65228"/>
                  <a:pt x="68719" y="48559"/>
                  <a:pt x="79435" y="36256"/>
                </a:cubicBezTo>
                <a:cubicBezTo>
                  <a:pt x="90151" y="23953"/>
                  <a:pt x="101264" y="16015"/>
                  <a:pt x="112773" y="10062"/>
                </a:cubicBezTo>
                <a:cubicBezTo>
                  <a:pt x="124282" y="4109"/>
                  <a:pt x="131426" y="-1844"/>
                  <a:pt x="148491" y="537"/>
                </a:cubicBezTo>
                <a:cubicBezTo>
                  <a:pt x="165556" y="2918"/>
                  <a:pt x="198100" y="9269"/>
                  <a:pt x="215166" y="24350"/>
                </a:cubicBezTo>
                <a:cubicBezTo>
                  <a:pt x="232232" y="39431"/>
                  <a:pt x="241360" y="67609"/>
                  <a:pt x="250885" y="91025"/>
                </a:cubicBezTo>
                <a:cubicBezTo>
                  <a:pt x="260410" y="114440"/>
                  <a:pt x="266760" y="136665"/>
                  <a:pt x="272316" y="164843"/>
                </a:cubicBezTo>
                <a:cubicBezTo>
                  <a:pt x="277872" y="193021"/>
                  <a:pt x="280651" y="233502"/>
                  <a:pt x="284223" y="260093"/>
                </a:cubicBezTo>
                <a:cubicBezTo>
                  <a:pt x="287795" y="286684"/>
                  <a:pt x="293351" y="306528"/>
                  <a:pt x="293748" y="324387"/>
                </a:cubicBezTo>
                <a:cubicBezTo>
                  <a:pt x="294145" y="342246"/>
                  <a:pt x="290374" y="354748"/>
                  <a:pt x="286604" y="367250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529291" y="2964809"/>
            <a:ext cx="93221" cy="302088"/>
          </a:xfrm>
          <a:custGeom>
            <a:avLst/>
            <a:gdLst>
              <a:gd name="connsiteX0" fmla="*/ 0 w 93221"/>
              <a:gd name="connsiteY0" fmla="*/ 302088 h 302088"/>
              <a:gd name="connsiteX1" fmla="*/ 4763 w 93221"/>
              <a:gd name="connsiteY1" fmla="*/ 230651 h 302088"/>
              <a:gd name="connsiteX2" fmla="*/ 7144 w 93221"/>
              <a:gd name="connsiteY2" fmla="*/ 171119 h 302088"/>
              <a:gd name="connsiteX3" fmla="*/ 9525 w 93221"/>
              <a:gd name="connsiteY3" fmla="*/ 113969 h 302088"/>
              <a:gd name="connsiteX4" fmla="*/ 21432 w 93221"/>
              <a:gd name="connsiteY4" fmla="*/ 61582 h 302088"/>
              <a:gd name="connsiteX5" fmla="*/ 30957 w 93221"/>
              <a:gd name="connsiteY5" fmla="*/ 21101 h 302088"/>
              <a:gd name="connsiteX6" fmla="*/ 40482 w 93221"/>
              <a:gd name="connsiteY6" fmla="*/ 6813 h 302088"/>
              <a:gd name="connsiteX7" fmla="*/ 52388 w 93221"/>
              <a:gd name="connsiteY7" fmla="*/ 2051 h 302088"/>
              <a:gd name="connsiteX8" fmla="*/ 69057 w 93221"/>
              <a:gd name="connsiteY8" fmla="*/ 40151 h 302088"/>
              <a:gd name="connsiteX9" fmla="*/ 71438 w 93221"/>
              <a:gd name="connsiteY9" fmla="*/ 87776 h 302088"/>
              <a:gd name="connsiteX10" fmla="*/ 85725 w 93221"/>
              <a:gd name="connsiteY10" fmla="*/ 147307 h 302088"/>
              <a:gd name="connsiteX11" fmla="*/ 88107 w 93221"/>
              <a:gd name="connsiteY11" fmla="*/ 202076 h 302088"/>
              <a:gd name="connsiteX12" fmla="*/ 92869 w 93221"/>
              <a:gd name="connsiteY12" fmla="*/ 256844 h 302088"/>
              <a:gd name="connsiteX13" fmla="*/ 92869 w 93221"/>
              <a:gd name="connsiteY13" fmla="*/ 292563 h 302088"/>
              <a:gd name="connsiteX14" fmla="*/ 92869 w 93221"/>
              <a:gd name="connsiteY14" fmla="*/ 292563 h 30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221" h="302088">
                <a:moveTo>
                  <a:pt x="0" y="302088"/>
                </a:moveTo>
                <a:cubicBezTo>
                  <a:pt x="1786" y="277283"/>
                  <a:pt x="3572" y="252479"/>
                  <a:pt x="4763" y="230651"/>
                </a:cubicBezTo>
                <a:cubicBezTo>
                  <a:pt x="5954" y="208823"/>
                  <a:pt x="6350" y="190566"/>
                  <a:pt x="7144" y="171119"/>
                </a:cubicBezTo>
                <a:cubicBezTo>
                  <a:pt x="7938" y="151672"/>
                  <a:pt x="7144" y="132225"/>
                  <a:pt x="9525" y="113969"/>
                </a:cubicBezTo>
                <a:cubicBezTo>
                  <a:pt x="11906" y="95713"/>
                  <a:pt x="17860" y="77060"/>
                  <a:pt x="21432" y="61582"/>
                </a:cubicBezTo>
                <a:cubicBezTo>
                  <a:pt x="25004" y="46104"/>
                  <a:pt x="27782" y="30229"/>
                  <a:pt x="30957" y="21101"/>
                </a:cubicBezTo>
                <a:cubicBezTo>
                  <a:pt x="34132" y="11973"/>
                  <a:pt x="36910" y="9988"/>
                  <a:pt x="40482" y="6813"/>
                </a:cubicBezTo>
                <a:cubicBezTo>
                  <a:pt x="44054" y="3638"/>
                  <a:pt x="47626" y="-3505"/>
                  <a:pt x="52388" y="2051"/>
                </a:cubicBezTo>
                <a:cubicBezTo>
                  <a:pt x="57151" y="7607"/>
                  <a:pt x="65882" y="25864"/>
                  <a:pt x="69057" y="40151"/>
                </a:cubicBezTo>
                <a:cubicBezTo>
                  <a:pt x="72232" y="54438"/>
                  <a:pt x="68660" y="69917"/>
                  <a:pt x="71438" y="87776"/>
                </a:cubicBezTo>
                <a:cubicBezTo>
                  <a:pt x="74216" y="105635"/>
                  <a:pt x="82947" y="128257"/>
                  <a:pt x="85725" y="147307"/>
                </a:cubicBezTo>
                <a:cubicBezTo>
                  <a:pt x="88503" y="166357"/>
                  <a:pt x="86916" y="183820"/>
                  <a:pt x="88107" y="202076"/>
                </a:cubicBezTo>
                <a:cubicBezTo>
                  <a:pt x="89298" y="220332"/>
                  <a:pt x="92075" y="241763"/>
                  <a:pt x="92869" y="256844"/>
                </a:cubicBezTo>
                <a:cubicBezTo>
                  <a:pt x="93663" y="271925"/>
                  <a:pt x="92869" y="292563"/>
                  <a:pt x="92869" y="292563"/>
                </a:cubicBezTo>
                <a:lnTo>
                  <a:pt x="92869" y="292563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082212" y="2313600"/>
            <a:ext cx="293776" cy="369631"/>
          </a:xfrm>
          <a:custGeom>
            <a:avLst/>
            <a:gdLst>
              <a:gd name="connsiteX0" fmla="*/ 854 w 293776"/>
              <a:gd name="connsiteY0" fmla="*/ 369631 h 369631"/>
              <a:gd name="connsiteX1" fmla="*/ 3235 w 293776"/>
              <a:gd name="connsiteY1" fmla="*/ 267237 h 369631"/>
              <a:gd name="connsiteX2" fmla="*/ 27048 w 293776"/>
              <a:gd name="connsiteY2" fmla="*/ 148175 h 369631"/>
              <a:gd name="connsiteX3" fmla="*/ 48479 w 293776"/>
              <a:gd name="connsiteY3" fmla="*/ 83881 h 369631"/>
              <a:gd name="connsiteX4" fmla="*/ 79435 w 293776"/>
              <a:gd name="connsiteY4" fmla="*/ 36256 h 369631"/>
              <a:gd name="connsiteX5" fmla="*/ 112773 w 293776"/>
              <a:gd name="connsiteY5" fmla="*/ 10062 h 369631"/>
              <a:gd name="connsiteX6" fmla="*/ 148491 w 293776"/>
              <a:gd name="connsiteY6" fmla="*/ 537 h 369631"/>
              <a:gd name="connsiteX7" fmla="*/ 215166 w 293776"/>
              <a:gd name="connsiteY7" fmla="*/ 24350 h 369631"/>
              <a:gd name="connsiteX8" fmla="*/ 250885 w 293776"/>
              <a:gd name="connsiteY8" fmla="*/ 91025 h 369631"/>
              <a:gd name="connsiteX9" fmla="*/ 272316 w 293776"/>
              <a:gd name="connsiteY9" fmla="*/ 164843 h 369631"/>
              <a:gd name="connsiteX10" fmla="*/ 284223 w 293776"/>
              <a:gd name="connsiteY10" fmla="*/ 260093 h 369631"/>
              <a:gd name="connsiteX11" fmla="*/ 293748 w 293776"/>
              <a:gd name="connsiteY11" fmla="*/ 324387 h 369631"/>
              <a:gd name="connsiteX12" fmla="*/ 286604 w 293776"/>
              <a:gd name="connsiteY12" fmla="*/ 367250 h 36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776" h="369631">
                <a:moveTo>
                  <a:pt x="854" y="369631"/>
                </a:moveTo>
                <a:cubicBezTo>
                  <a:pt x="-139" y="336888"/>
                  <a:pt x="-1131" y="304146"/>
                  <a:pt x="3235" y="267237"/>
                </a:cubicBezTo>
                <a:cubicBezTo>
                  <a:pt x="7601" y="230328"/>
                  <a:pt x="19507" y="178734"/>
                  <a:pt x="27048" y="148175"/>
                </a:cubicBezTo>
                <a:cubicBezTo>
                  <a:pt x="34589" y="117616"/>
                  <a:pt x="39748" y="102534"/>
                  <a:pt x="48479" y="83881"/>
                </a:cubicBezTo>
                <a:cubicBezTo>
                  <a:pt x="57210" y="65228"/>
                  <a:pt x="68719" y="48559"/>
                  <a:pt x="79435" y="36256"/>
                </a:cubicBezTo>
                <a:cubicBezTo>
                  <a:pt x="90151" y="23953"/>
                  <a:pt x="101264" y="16015"/>
                  <a:pt x="112773" y="10062"/>
                </a:cubicBezTo>
                <a:cubicBezTo>
                  <a:pt x="124282" y="4109"/>
                  <a:pt x="131426" y="-1844"/>
                  <a:pt x="148491" y="537"/>
                </a:cubicBezTo>
                <a:cubicBezTo>
                  <a:pt x="165556" y="2918"/>
                  <a:pt x="198100" y="9269"/>
                  <a:pt x="215166" y="24350"/>
                </a:cubicBezTo>
                <a:cubicBezTo>
                  <a:pt x="232232" y="39431"/>
                  <a:pt x="241360" y="67609"/>
                  <a:pt x="250885" y="91025"/>
                </a:cubicBezTo>
                <a:cubicBezTo>
                  <a:pt x="260410" y="114440"/>
                  <a:pt x="266760" y="136665"/>
                  <a:pt x="272316" y="164843"/>
                </a:cubicBezTo>
                <a:cubicBezTo>
                  <a:pt x="277872" y="193021"/>
                  <a:pt x="280651" y="233502"/>
                  <a:pt x="284223" y="260093"/>
                </a:cubicBezTo>
                <a:cubicBezTo>
                  <a:pt x="287795" y="286684"/>
                  <a:pt x="293351" y="306528"/>
                  <a:pt x="293748" y="324387"/>
                </a:cubicBezTo>
                <a:cubicBezTo>
                  <a:pt x="294145" y="342246"/>
                  <a:pt x="290374" y="354748"/>
                  <a:pt x="286604" y="367250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659381" y="3923939"/>
            <a:ext cx="2434041" cy="2058123"/>
            <a:chOff x="5387591" y="3969720"/>
            <a:chExt cx="2434041" cy="2058123"/>
          </a:xfrm>
        </p:grpSpPr>
        <p:pic>
          <p:nvPicPr>
            <p:cNvPr id="35" name="Picture 34" descr="C:\Users\minkim\Desktop\micaZ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85093" y="5116196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37" name="Picture 13" descr="C:\Users\minkim\Desktop\zigbee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36356" y="5622335"/>
              <a:ext cx="289430" cy="405508"/>
            </a:xfrm>
            <a:prstGeom prst="rect">
              <a:avLst/>
            </a:prstGeom>
            <a:noFill/>
          </p:spPr>
        </p:pic>
        <p:sp>
          <p:nvSpPr>
            <p:cNvPr id="41" name="Up Arrow 40"/>
            <p:cNvSpPr/>
            <p:nvPr/>
          </p:nvSpPr>
          <p:spPr>
            <a:xfrm rot="3996248">
              <a:off x="6495840" y="4598197"/>
              <a:ext cx="308991" cy="663870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Up Arrow 41"/>
            <p:cNvSpPr/>
            <p:nvPr/>
          </p:nvSpPr>
          <p:spPr>
            <a:xfrm rot="7349983">
              <a:off x="6503071" y="4889702"/>
              <a:ext cx="300102" cy="692539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2" descr="C:\Users\minkim\Desktop\linksyswrt54g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17020" y="4846258"/>
              <a:ext cx="832519" cy="539877"/>
            </a:xfrm>
            <a:prstGeom prst="rect">
              <a:avLst/>
            </a:prstGeom>
            <a:noFill/>
          </p:spPr>
        </p:pic>
        <p:pic>
          <p:nvPicPr>
            <p:cNvPr id="44" name="Picture 14" descr="C:\Users\minkim\Desktop\Wi-Fi-Allianc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87591" y="4529276"/>
              <a:ext cx="512824" cy="328977"/>
            </a:xfrm>
            <a:prstGeom prst="rect">
              <a:avLst/>
            </a:prstGeom>
            <a:noFill/>
          </p:spPr>
        </p:pic>
        <p:pic>
          <p:nvPicPr>
            <p:cNvPr id="45" name="Picture 44" descr="C:\Users\minkim\Desktop\micaZ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85093" y="4319003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46" name="Picture 13" descr="C:\Users\minkim\Desktop\zigbee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28608" y="4022444"/>
              <a:ext cx="289430" cy="405508"/>
            </a:xfrm>
            <a:prstGeom prst="rect">
              <a:avLst/>
            </a:prstGeom>
            <a:noFill/>
          </p:spPr>
        </p:pic>
        <p:sp>
          <p:nvSpPr>
            <p:cNvPr id="66" name="직사각형 129"/>
            <p:cNvSpPr/>
            <p:nvPr/>
          </p:nvSpPr>
          <p:spPr>
            <a:xfrm>
              <a:off x="6933010" y="3969720"/>
              <a:ext cx="8803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/>
                  </a:solidFill>
                  <a:latin typeface="+mn-lt"/>
                </a:rPr>
                <a:t>Ch. 14</a:t>
              </a:r>
              <a:endParaRPr lang="ko-KR" altLang="en-US" sz="2000" dirty="0">
                <a:latin typeface="+mn-lt"/>
              </a:endParaRPr>
            </a:p>
          </p:txBody>
        </p:sp>
        <p:sp>
          <p:nvSpPr>
            <p:cNvPr id="67" name="직사각형 129"/>
            <p:cNvSpPr/>
            <p:nvPr/>
          </p:nvSpPr>
          <p:spPr>
            <a:xfrm>
              <a:off x="6959600" y="5627732"/>
              <a:ext cx="862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/>
                  </a:solidFill>
                  <a:latin typeface="+mn-lt"/>
                </a:rPr>
                <a:t>Ch. 15</a:t>
              </a:r>
              <a:endParaRPr lang="ko-KR" altLang="en-US" sz="2000" dirty="0">
                <a:latin typeface="+mn-lt"/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5841" y="4362609"/>
            <a:ext cx="2256865" cy="1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2" grpId="1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Outline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endParaRPr lang="en-US" altLang="ko-KR" sz="3200" b="1" dirty="0" smtClean="0"/>
          </a:p>
          <a:p>
            <a:r>
              <a:rPr lang="en-US" altLang="ko-KR" sz="3200" b="1" dirty="0" err="1" smtClean="0">
                <a:solidFill>
                  <a:schemeClr val="bg1">
                    <a:lumMod val="75000"/>
                  </a:schemeClr>
                </a:solidFill>
              </a:rPr>
              <a:t>FreeBee</a:t>
            </a:r>
            <a:r>
              <a:rPr lang="en-US" altLang="ko-KR" sz="3200" b="1" dirty="0" smtClean="0">
                <a:solidFill>
                  <a:schemeClr val="bg1">
                    <a:lumMod val="75000"/>
                  </a:schemeClr>
                </a:solidFill>
              </a:rPr>
              <a:t>  Design</a:t>
            </a:r>
          </a:p>
          <a:p>
            <a:pPr marL="393192" lvl="1" indent="0">
              <a:buNone/>
            </a:pPr>
            <a:endParaRPr lang="en-US" altLang="ko-KR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ko-KR" sz="3200" b="1" dirty="0" smtClean="0"/>
              <a:t>System Implementation &amp; Evaluation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0592"/>
          </a:xfrm>
        </p:spPr>
        <p:txBody>
          <a:bodyPr>
            <a:noAutofit/>
          </a:bodyPr>
          <a:lstStyle/>
          <a:p>
            <a:r>
              <a:rPr lang="en-US" altLang="ko-KR" sz="4500" dirty="0" err="1" smtClean="0"/>
              <a:t>FreeBee</a:t>
            </a:r>
            <a:r>
              <a:rPr lang="en-US" altLang="ko-KR" sz="4500" dirty="0" smtClean="0"/>
              <a:t> prototype implementations</a:t>
            </a:r>
            <a:endParaRPr lang="ko-KR" altLang="en-US" sz="45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4034135"/>
            <a:ext cx="3352800" cy="2286000"/>
            <a:chOff x="609600" y="4034135"/>
            <a:chExt cx="3352800" cy="22860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838200" y="4338935"/>
              <a:ext cx="3124200" cy="1981200"/>
            </a:xfrm>
            <a:prstGeom prst="roundRect">
              <a:avLst/>
            </a:prstGeom>
            <a:solidFill>
              <a:srgbClr val="C00000">
                <a:alpha val="63000"/>
              </a:srgb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6025" name="Picture 9" descr="C:\Users\minkim\Desktop\Resized_micaz_crop.JPG"/>
            <p:cNvPicPr>
              <a:picLocks noChangeAspect="1" noChangeArrowheads="1"/>
            </p:cNvPicPr>
            <p:nvPr/>
          </p:nvPicPr>
          <p:blipFill>
            <a:blip r:embed="rId3" cstate="print"/>
            <a:srcRect l="18557" t="15569" r="4742" b="10778"/>
            <a:stretch>
              <a:fillRect/>
            </a:stretch>
          </p:blipFill>
          <p:spPr bwMode="auto">
            <a:xfrm>
              <a:off x="1275044" y="4491335"/>
              <a:ext cx="2302726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1447800" y="5862935"/>
              <a:ext cx="1905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latin typeface="+mn-lt"/>
                </a:rPr>
                <a:t>MICAz</a:t>
              </a:r>
              <a:endParaRPr lang="ko-KR" alt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609600" y="4034135"/>
              <a:ext cx="762000" cy="762000"/>
              <a:chOff x="762000" y="3886200"/>
              <a:chExt cx="609600" cy="609600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781050" y="391477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Picture 13" descr="C:\Users\minkim\Desktop\zigbee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8625"/>
              <a:stretch>
                <a:fillRect/>
              </a:stretch>
            </p:blipFill>
            <p:spPr bwMode="auto">
              <a:xfrm>
                <a:off x="762000" y="3886200"/>
                <a:ext cx="609600" cy="6096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4495800" y="4152900"/>
            <a:ext cx="4495800" cy="2167616"/>
            <a:chOff x="4495800" y="4152900"/>
            <a:chExt cx="4495800" cy="216761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4876800" y="4334851"/>
              <a:ext cx="3733800" cy="1981200"/>
            </a:xfrm>
            <a:prstGeom prst="roundRect">
              <a:avLst/>
            </a:prstGeom>
            <a:solidFill>
              <a:schemeClr val="accent1">
                <a:alpha val="66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6017" name="Picture 1" descr="D:\Work\projects_writing\FreeBee\MobiCom 2015\camera ready\MobiCom_2015_CameraReady_Final\fig\original files\platform pics\bluetooth_magnified.jpg"/>
            <p:cNvPicPr>
              <a:picLocks noChangeAspect="1" noChangeArrowheads="1"/>
            </p:cNvPicPr>
            <p:nvPr/>
          </p:nvPicPr>
          <p:blipFill>
            <a:blip r:embed="rId5" cstate="print"/>
            <a:srcRect t="36146" r="24490"/>
            <a:stretch>
              <a:fillRect/>
            </a:stretch>
          </p:blipFill>
          <p:spPr bwMode="auto">
            <a:xfrm>
              <a:off x="5410200" y="4411051"/>
              <a:ext cx="2554793" cy="14714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4" name="그룹 33"/>
            <p:cNvGrpSpPr/>
            <p:nvPr/>
          </p:nvGrpSpPr>
          <p:grpSpPr>
            <a:xfrm>
              <a:off x="4648200" y="4152900"/>
              <a:ext cx="685800" cy="796016"/>
              <a:chOff x="3962400" y="4029075"/>
              <a:chExt cx="533401" cy="619125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3962400" y="4029075"/>
                <a:ext cx="4572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Picture 15" descr="C:\Users\minkim\Desktop\Bluetooth_LOGO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78418"/>
              <a:stretch>
                <a:fillRect/>
              </a:stretch>
            </p:blipFill>
            <p:spPr bwMode="auto">
              <a:xfrm>
                <a:off x="3962400" y="4038600"/>
                <a:ext cx="533401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4495800" y="5858851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+mn-lt"/>
                </a:rPr>
                <a:t>USB dongle (IOGEAR)</a:t>
              </a:r>
              <a:endParaRPr lang="ko-KR" alt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990600"/>
            <a:ext cx="8229600" cy="3230144"/>
            <a:chOff x="457200" y="990600"/>
            <a:chExt cx="8229600" cy="3230144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838200" y="1177209"/>
              <a:ext cx="7848600" cy="3043535"/>
            </a:xfrm>
            <a:prstGeom prst="roundRect">
              <a:avLst/>
            </a:prstGeom>
            <a:solidFill>
              <a:schemeClr val="tx1">
                <a:alpha val="44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5820" y="3151214"/>
              <a:ext cx="1905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+mn-lt"/>
                </a:rPr>
                <a:t>WARP v3</a:t>
              </a:r>
              <a:endParaRPr lang="ko-KR" alt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2500" y="3636424"/>
              <a:ext cx="369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+mn-lt"/>
                </a:rPr>
                <a:t>Laptop (ASUS K200MA)</a:t>
              </a:r>
              <a:endParaRPr lang="ko-KR" altLang="en-US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86024" name="Picture 8" descr="D:\Work\projects_writing\FreeBee\MobiCom 2015\camera ready\MobiCom_2015_CameraReady_Final\fig\original files\platform pics\original\Resized_laptop.JPG"/>
            <p:cNvPicPr>
              <a:picLocks noChangeAspect="1" noChangeArrowheads="1"/>
            </p:cNvPicPr>
            <p:nvPr/>
          </p:nvPicPr>
          <p:blipFill>
            <a:blip r:embed="rId7" cstate="print"/>
            <a:srcRect l="13514" r="5405"/>
            <a:stretch>
              <a:fillRect/>
            </a:stretch>
          </p:blipFill>
          <p:spPr bwMode="auto">
            <a:xfrm>
              <a:off x="4899131" y="1634268"/>
              <a:ext cx="2662529" cy="1952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 descr="C:\Users\minkim\Desktop\photo 1.JPG"/>
            <p:cNvPicPr>
              <a:picLocks noChangeAspect="1" noChangeArrowheads="1"/>
            </p:cNvPicPr>
            <p:nvPr/>
          </p:nvPicPr>
          <p:blipFill>
            <a:blip r:embed="rId8" cstate="print"/>
            <a:srcRect l="6897" r="13793"/>
            <a:stretch>
              <a:fillRect/>
            </a:stretch>
          </p:blipFill>
          <p:spPr bwMode="auto">
            <a:xfrm>
              <a:off x="2589497" y="2292641"/>
              <a:ext cx="1841580" cy="1741494"/>
            </a:xfrm>
            <a:prstGeom prst="rect">
              <a:avLst/>
            </a:prstGeom>
            <a:noFill/>
          </p:spPr>
        </p:pic>
        <p:pic>
          <p:nvPicPr>
            <p:cNvPr id="86023" name="Picture 7" descr="C:\Users\minkim\Desktop\Resized_warp_crop.JPG"/>
            <p:cNvPicPr>
              <a:picLocks noChangeAspect="1" noChangeArrowheads="1"/>
            </p:cNvPicPr>
            <p:nvPr/>
          </p:nvPicPr>
          <p:blipFill>
            <a:blip r:embed="rId9" cstate="print"/>
            <a:srcRect l="11765" t="24345" r="8824" b="6677"/>
            <a:stretch>
              <a:fillRect/>
            </a:stretch>
          </p:blipFill>
          <p:spPr bwMode="auto">
            <a:xfrm>
              <a:off x="1002983" y="1266261"/>
              <a:ext cx="2299446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6022" name="Picture 6" descr="https://upload.wikimedia.org/wikipedia/commons/thumb/3/32/Wi-Fi_Logo.svg/2000px-Wi-Fi_Logo.sv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200" y="990600"/>
              <a:ext cx="1003380" cy="643668"/>
            </a:xfrm>
            <a:prstGeom prst="rect">
              <a:avLst/>
            </a:prstGeom>
            <a:noFill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r="53989" b="22280"/>
            <a:stretch/>
          </p:blipFill>
          <p:spPr bwMode="auto">
            <a:xfrm>
              <a:off x="6838701" y="1266261"/>
              <a:ext cx="1354248" cy="1936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1" name="Straight Arrow Connector 45"/>
            <p:cNvCxnSpPr/>
            <p:nvPr/>
          </p:nvCxnSpPr>
          <p:spPr>
            <a:xfrm>
              <a:off x="4572000" y="1246168"/>
              <a:ext cx="0" cy="2871948"/>
            </a:xfrm>
            <a:prstGeom prst="straightConnector1">
              <a:avLst/>
            </a:prstGeom>
            <a:noFill/>
            <a:ln w="666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7688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0678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Symbol error rate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00200"/>
          </a:xfrm>
        </p:spPr>
        <p:txBody>
          <a:bodyPr>
            <a:normAutofit fontScale="92500"/>
          </a:bodyPr>
          <a:lstStyle/>
          <a:p>
            <a:pPr latinLnBrk="1"/>
            <a:r>
              <a:rPr lang="en-US" altLang="ko-KR" dirty="0" smtClean="0">
                <a:solidFill>
                  <a:prstClr val="black"/>
                </a:solidFill>
              </a:rPr>
              <a:t>Performs </a:t>
            </a:r>
            <a:r>
              <a:rPr lang="en-US" altLang="ko-KR" dirty="0">
                <a:solidFill>
                  <a:prstClr val="black"/>
                </a:solidFill>
              </a:rPr>
              <a:t>better outside due to less noise</a:t>
            </a:r>
            <a:endParaRPr lang="en-US" altLang="ko-KR" dirty="0"/>
          </a:p>
          <a:p>
            <a:pPr latinLnBrk="1">
              <a:defRPr/>
            </a:pPr>
            <a:r>
              <a:rPr lang="en-US" altLang="ko-KR" dirty="0"/>
              <a:t>Reaches </a:t>
            </a:r>
            <a:r>
              <a:rPr lang="en-US" altLang="ko-KR" dirty="0" smtClean="0"/>
              <a:t>below 1% error at 360 ms </a:t>
            </a:r>
            <a:r>
              <a:rPr lang="en-US" altLang="ko-KR" dirty="0"/>
              <a:t>under both scenarios</a:t>
            </a:r>
          </a:p>
          <a:p>
            <a:pPr latinLnBrk="1"/>
            <a:r>
              <a:rPr lang="en-US" altLang="ko-KR" dirty="0"/>
              <a:t>Or equivalently, when </a:t>
            </a:r>
            <a:r>
              <a:rPr lang="el-GR" altLang="ko-KR" i="1" dirty="0"/>
              <a:t>ρ</a:t>
            </a:r>
            <a:r>
              <a:rPr lang="en-US" altLang="ko-KR" i="1" dirty="0"/>
              <a:t> </a:t>
            </a:r>
            <a:r>
              <a:rPr lang="en-US" altLang="ko-KR" dirty="0"/>
              <a:t>= </a:t>
            </a:r>
            <a:r>
              <a:rPr lang="en-US" altLang="ko-KR" i="1" dirty="0" smtClean="0"/>
              <a:t>4</a:t>
            </a:r>
            <a:endParaRPr lang="en-US" altLang="ko-KR" i="1" dirty="0"/>
          </a:p>
          <a:p>
            <a:pPr lvl="1" latinLnBrk="1"/>
            <a:endParaRPr lang="en-US" altLang="ko-KR" dirty="0"/>
          </a:p>
          <a:p>
            <a:endParaRPr lang="en-US" altLang="ko-KR" i="1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4953000" y="3657600"/>
            <a:ext cx="533400" cy="596900"/>
          </a:xfrm>
          <a:prstGeom prst="ellipse">
            <a:avLst/>
          </a:prstGeom>
          <a:noFill/>
          <a:ln w="539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4114800" y="1524000"/>
            <a:ext cx="48768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lvl="1" indent="-246888" algn="l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Users\minkim\Desktop\figures redrawn\matlab files\SER evaluation\FreeBee_SER_Indo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06780"/>
            <a:ext cx="5848350" cy="3876675"/>
          </a:xfrm>
          <a:prstGeom prst="rect">
            <a:avLst/>
          </a:prstGeom>
          <a:noFill/>
        </p:spPr>
      </p:pic>
      <p:pic>
        <p:nvPicPr>
          <p:cNvPr id="8" name="Picture 7" descr="C:\Users\minkim\Desktop\figures redrawn\matlab files\SER evaluation\FreeBee_SER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06780"/>
            <a:ext cx="5848350" cy="3876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9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Outline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Background and Motivation</a:t>
            </a:r>
          </a:p>
          <a:p>
            <a:endParaRPr lang="en-US" altLang="ko-KR" sz="3200" b="1" dirty="0" smtClean="0"/>
          </a:p>
          <a:p>
            <a:r>
              <a:rPr lang="en-US" altLang="ko-KR" sz="3200" b="1" dirty="0" err="1" smtClean="0">
                <a:solidFill>
                  <a:schemeClr val="bg1">
                    <a:lumMod val="75000"/>
                  </a:schemeClr>
                </a:solidFill>
              </a:rPr>
              <a:t>FreeBee</a:t>
            </a:r>
            <a:r>
              <a:rPr lang="en-US" altLang="ko-KR" sz="3200" b="1" dirty="0" smtClean="0">
                <a:solidFill>
                  <a:schemeClr val="bg1">
                    <a:lumMod val="75000"/>
                  </a:schemeClr>
                </a:solidFill>
              </a:rPr>
              <a:t>  Design</a:t>
            </a:r>
          </a:p>
          <a:p>
            <a:pPr marL="393192" lvl="1" indent="0">
              <a:buNone/>
            </a:pPr>
            <a:endParaRPr lang="en-US" altLang="ko-KR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ko-KR" sz="3200" b="1" dirty="0" smtClean="0">
                <a:solidFill>
                  <a:schemeClr val="bg1">
                    <a:lumMod val="75000"/>
                  </a:schemeClr>
                </a:solidFill>
              </a:rPr>
              <a:t>System Implementation &amp; Evaluation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35"/>
            <a:ext cx="8686800" cy="817265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Interval multiplexing   </a:t>
            </a:r>
            <a:endParaRPr lang="ko-KR" altLang="en-US" sz="45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0" y="4229458"/>
            <a:ext cx="3429000" cy="179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58" name="직사각형 57"/>
          <p:cNvSpPr/>
          <p:nvPr/>
        </p:nvSpPr>
        <p:spPr>
          <a:xfrm>
            <a:off x="2209800" y="6034585"/>
            <a:ext cx="3124200" cy="33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895601" y="4355780"/>
            <a:ext cx="2209800" cy="165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298700" y="5986460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br>
              <a: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</a:t>
            </a:r>
            <a:endParaRPr lang="en-US" altLang="ko-KR" sz="1200" baseline="-25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43200" y="598646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altLang="ko-KR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</a:t>
            </a:r>
            <a:r>
              <a: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br>
              <a: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</a:t>
            </a:r>
            <a:endParaRPr lang="en-US" altLang="ko-KR" sz="1200" baseline="-25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그룹 72"/>
          <p:cNvGrpSpPr/>
          <p:nvPr/>
        </p:nvGrpSpPr>
        <p:grpSpPr>
          <a:xfrm>
            <a:off x="3337560" y="5985488"/>
            <a:ext cx="1950720" cy="462637"/>
            <a:chOff x="4251960" y="3885228"/>
            <a:chExt cx="1950720" cy="462637"/>
          </a:xfrm>
        </p:grpSpPr>
        <p:sp>
          <p:nvSpPr>
            <p:cNvPr id="68" name="TextBox 67"/>
            <p:cNvSpPr txBox="1"/>
            <p:nvPr/>
          </p:nvSpPr>
          <p:spPr>
            <a:xfrm>
              <a:off x="4251960" y="38862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 </a:t>
              </a:r>
              <a:b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altLang="ko-KR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ON</a:t>
              </a:r>
              <a:endPara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31080" y="388522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 </a:t>
              </a:r>
              <a:b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altLang="ko-KR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ON</a:t>
              </a:r>
              <a:endPara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40680" y="38862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 </a:t>
              </a:r>
              <a:b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altLang="ko-KR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ON</a:t>
              </a:r>
              <a:endParaRPr lang="en-US" altLang="ko-KR" sz="1200" baseline="-25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3429001" y="4348160"/>
            <a:ext cx="1676400" cy="165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63"/>
          <p:cNvGrpSpPr/>
          <p:nvPr/>
        </p:nvGrpSpPr>
        <p:grpSpPr>
          <a:xfrm>
            <a:off x="2247500" y="4347760"/>
            <a:ext cx="2152850" cy="817127"/>
            <a:chOff x="1000225" y="2076650"/>
            <a:chExt cx="2152850" cy="817127"/>
          </a:xfrm>
        </p:grpSpPr>
        <p:sp>
          <p:nvSpPr>
            <p:cNvPr id="63" name="직사각형 62"/>
            <p:cNvSpPr/>
            <p:nvPr/>
          </p:nvSpPr>
          <p:spPr>
            <a:xfrm>
              <a:off x="1000225" y="2076650"/>
              <a:ext cx="1524000" cy="647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19475" y="2076651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 smtClean="0">
                  <a:solidFill>
                    <a:schemeClr val="tx1"/>
                  </a:solidFill>
                  <a:latin typeface="+mn-lt"/>
                </a:rPr>
                <a:t>      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Aggregated</a:t>
              </a:r>
              <a:endParaRPr lang="ko-KR" altLang="en-US" sz="1200" baseline="-25000" dirty="0">
                <a:solidFill>
                  <a:schemeClr val="tx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066800" y="2133600"/>
              <a:ext cx="304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066800" y="2438400"/>
              <a:ext cx="3048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19475" y="2391075"/>
              <a:ext cx="144780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i="1" dirty="0" smtClean="0">
                  <a:solidFill>
                    <a:schemeClr val="tx1"/>
                  </a:solidFill>
                  <a:latin typeface="+mn-lt"/>
                </a:rPr>
                <a:t>        </a:t>
              </a:r>
              <a:r>
                <a:rPr lang="en-US" altLang="ko-KR" sz="12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</a:t>
              </a:r>
              <a:r>
                <a:rPr lang="en-US" altLang="ko-KR" sz="1200" baseline="-250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  <a:p>
              <a:pPr algn="l"/>
              <a:endParaRPr lang="ko-KR" altLang="en-US" sz="1600" baseline="-25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" name="그룹 128"/>
          <p:cNvGrpSpPr/>
          <p:nvPr/>
        </p:nvGrpSpPr>
        <p:grpSpPr>
          <a:xfrm>
            <a:off x="1143000" y="1981200"/>
            <a:ext cx="6934200" cy="2209800"/>
            <a:chOff x="1143000" y="1981200"/>
            <a:chExt cx="6934200" cy="2209800"/>
          </a:xfrm>
        </p:grpSpPr>
        <p:grpSp>
          <p:nvGrpSpPr>
            <p:cNvPr id="6" name="그룹 127"/>
            <p:cNvGrpSpPr/>
            <p:nvPr/>
          </p:nvGrpSpPr>
          <p:grpSpPr>
            <a:xfrm>
              <a:off x="1219200" y="1981200"/>
              <a:ext cx="6858000" cy="338554"/>
              <a:chOff x="1219200" y="1981200"/>
              <a:chExt cx="6858000" cy="338554"/>
            </a:xfrm>
          </p:grpSpPr>
          <p:sp>
            <p:nvSpPr>
              <p:cNvPr id="113" name="직사각형 112"/>
              <p:cNvSpPr/>
              <p:nvPr/>
            </p:nvSpPr>
            <p:spPr>
              <a:xfrm>
                <a:off x="1219200" y="1981200"/>
                <a:ext cx="1219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dirty="0" smtClean="0">
                    <a:solidFill>
                      <a:srgbClr val="00B0F0"/>
                    </a:solidFill>
                    <a:latin typeface="+mn-lt"/>
                  </a:rPr>
                  <a:t>Legacy AP</a:t>
                </a:r>
                <a:endParaRPr lang="en-US" altLang="ko-KR" sz="1600" baseline="-25000" dirty="0" smtClean="0">
                  <a:solidFill>
                    <a:srgbClr val="00B0F0"/>
                  </a:solidFill>
                  <a:latin typeface="+mn-lt"/>
                </a:endParaRPr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>
                <a:off x="2590800" y="1981200"/>
                <a:ext cx="1219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dirty="0" smtClean="0">
                    <a:solidFill>
                      <a:srgbClr val="00B0F0"/>
                    </a:solidFill>
                    <a:latin typeface="+mn-lt"/>
                  </a:rPr>
                  <a:t>Legacy AP</a:t>
                </a:r>
                <a:endParaRPr lang="en-US" altLang="ko-KR" sz="1600" baseline="-25000" dirty="0" smtClean="0">
                  <a:solidFill>
                    <a:srgbClr val="00B0F0"/>
                  </a:solidFill>
                  <a:latin typeface="+mn-lt"/>
                </a:endParaRPr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3962400" y="1981200"/>
                <a:ext cx="1219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dirty="0" smtClean="0">
                    <a:solidFill>
                      <a:srgbClr val="00B0F0"/>
                    </a:solidFill>
                    <a:latin typeface="+mn-lt"/>
                  </a:rPr>
                  <a:t>Legacy AP</a:t>
                </a:r>
                <a:endParaRPr lang="en-US" altLang="ko-KR" sz="1600" baseline="-25000" dirty="0" smtClean="0">
                  <a:solidFill>
                    <a:srgbClr val="00B0F0"/>
                  </a:solidFill>
                  <a:latin typeface="+mn-lt"/>
                </a:endParaRPr>
              </a:p>
            </p:txBody>
          </p:sp>
          <p:sp>
            <p:nvSpPr>
              <p:cNvPr id="116" name="직사각형 115"/>
              <p:cNvSpPr/>
              <p:nvPr/>
            </p:nvSpPr>
            <p:spPr>
              <a:xfrm>
                <a:off x="5410200" y="1981200"/>
                <a:ext cx="1219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dirty="0" smtClean="0">
                    <a:solidFill>
                      <a:srgbClr val="00B0F0"/>
                    </a:solidFill>
                    <a:latin typeface="+mn-lt"/>
                  </a:rPr>
                  <a:t>Legacy AP</a:t>
                </a:r>
                <a:endParaRPr lang="en-US" altLang="ko-KR" sz="1600" baseline="-25000" dirty="0" smtClean="0">
                  <a:solidFill>
                    <a:srgbClr val="00B0F0"/>
                  </a:solidFill>
                  <a:latin typeface="+mn-lt"/>
                </a:endParaRPr>
              </a:p>
            </p:txBody>
          </p:sp>
          <p:sp>
            <p:nvSpPr>
              <p:cNvPr id="117" name="직사각형 116"/>
              <p:cNvSpPr/>
              <p:nvPr/>
            </p:nvSpPr>
            <p:spPr>
              <a:xfrm>
                <a:off x="6858000" y="1981200"/>
                <a:ext cx="12192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dirty="0" smtClean="0">
                    <a:solidFill>
                      <a:srgbClr val="00B0F0"/>
                    </a:solidFill>
                    <a:latin typeface="+mn-lt"/>
                  </a:rPr>
                  <a:t>Legacy AP</a:t>
                </a:r>
                <a:endParaRPr lang="en-US" altLang="ko-KR" sz="1600" baseline="-25000" dirty="0" smtClean="0">
                  <a:solidFill>
                    <a:srgbClr val="00B0F0"/>
                  </a:solidFill>
                  <a:latin typeface="+mn-lt"/>
                </a:endParaRPr>
              </a:p>
            </p:txBody>
          </p:sp>
        </p:grpSp>
        <p:pic>
          <p:nvPicPr>
            <p:cNvPr id="101" name="Picture 3" descr="C:\Users\minkim\Desktop\micaZ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3657600"/>
              <a:ext cx="533400" cy="533400"/>
            </a:xfrm>
            <a:prstGeom prst="rect">
              <a:avLst/>
            </a:prstGeom>
            <a:noFill/>
          </p:spPr>
        </p:pic>
        <p:grpSp>
          <p:nvGrpSpPr>
            <p:cNvPr id="7" name="그룹 101"/>
            <p:cNvGrpSpPr/>
            <p:nvPr/>
          </p:nvGrpSpPr>
          <p:grpSpPr>
            <a:xfrm>
              <a:off x="1143000" y="2209800"/>
              <a:ext cx="6705600" cy="762000"/>
              <a:chOff x="1066800" y="1676400"/>
              <a:chExt cx="6705600" cy="762000"/>
            </a:xfrm>
          </p:grpSpPr>
          <p:pic>
            <p:nvPicPr>
              <p:cNvPr id="103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23399" y="1676400"/>
                <a:ext cx="849001" cy="550565"/>
              </a:xfrm>
              <a:prstGeom prst="rect">
                <a:avLst/>
              </a:prstGeom>
              <a:noFill/>
            </p:spPr>
          </p:pic>
          <p:pic>
            <p:nvPicPr>
              <p:cNvPr id="104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4599" y="1676400"/>
                <a:ext cx="849001" cy="550565"/>
              </a:xfrm>
              <a:prstGeom prst="rect">
                <a:avLst/>
              </a:prstGeom>
              <a:noFill/>
            </p:spPr>
          </p:pic>
          <p:pic>
            <p:nvPicPr>
              <p:cNvPr id="105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56199" y="1676400"/>
                <a:ext cx="849001" cy="550565"/>
              </a:xfrm>
              <a:prstGeom prst="rect">
                <a:avLst/>
              </a:prstGeom>
              <a:noFill/>
            </p:spPr>
          </p:pic>
          <p:pic>
            <p:nvPicPr>
              <p:cNvPr id="106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27799" y="1676400"/>
                <a:ext cx="849001" cy="550565"/>
              </a:xfrm>
              <a:prstGeom prst="rect">
                <a:avLst/>
              </a:prstGeom>
              <a:noFill/>
            </p:spPr>
          </p:pic>
          <p:pic>
            <p:nvPicPr>
              <p:cNvPr id="107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75599" y="1676400"/>
                <a:ext cx="849001" cy="550565"/>
              </a:xfrm>
              <a:prstGeom prst="rect">
                <a:avLst/>
              </a:prstGeom>
              <a:noFill/>
            </p:spPr>
          </p:pic>
          <p:sp>
            <p:nvSpPr>
              <p:cNvPr id="108" name="직사각형 107"/>
              <p:cNvSpPr/>
              <p:nvPr/>
            </p:nvSpPr>
            <p:spPr>
              <a:xfrm>
                <a:off x="1066800" y="2057400"/>
                <a:ext cx="533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i="1" dirty="0" smtClean="0">
                    <a:solidFill>
                      <a:prstClr val="black"/>
                    </a:solidFill>
                    <a:latin typeface="+mn-lt"/>
                  </a:rPr>
                  <a:t>F</a:t>
                </a:r>
                <a:r>
                  <a:rPr lang="en-US" altLang="ko-KR" sz="1600" i="1" baseline="-25000" dirty="0" smtClean="0">
                    <a:solidFill>
                      <a:prstClr val="black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2438400" y="2099846"/>
                <a:ext cx="533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i="1" dirty="0" smtClean="0">
                    <a:solidFill>
                      <a:prstClr val="black"/>
                    </a:solidFill>
                    <a:latin typeface="+mn-lt"/>
                  </a:rPr>
                  <a:t>F</a:t>
                </a:r>
                <a:r>
                  <a:rPr lang="en-US" altLang="ko-KR" sz="1600" i="1" baseline="-25000" dirty="0" smtClean="0">
                    <a:solidFill>
                      <a:prstClr val="black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3810000" y="2099846"/>
                <a:ext cx="533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i="1" dirty="0" smtClean="0">
                    <a:solidFill>
                      <a:prstClr val="black"/>
                    </a:solidFill>
                    <a:latin typeface="+mn-lt"/>
                  </a:rPr>
                  <a:t>F</a:t>
                </a:r>
                <a:r>
                  <a:rPr lang="en-US" altLang="ko-KR" sz="1600" i="1" baseline="-25000" dirty="0" smtClean="0">
                    <a:solidFill>
                      <a:prstClr val="black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5257800" y="2099846"/>
                <a:ext cx="533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i="1" dirty="0" smtClean="0">
                    <a:solidFill>
                      <a:prstClr val="black"/>
                    </a:solidFill>
                    <a:latin typeface="+mn-lt"/>
                  </a:rPr>
                  <a:t>F</a:t>
                </a:r>
                <a:r>
                  <a:rPr lang="en-US" altLang="ko-KR" sz="1600" i="1" baseline="-25000" dirty="0" smtClean="0">
                    <a:solidFill>
                      <a:prstClr val="black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>
                <a:off x="6705600" y="2099846"/>
                <a:ext cx="533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ko-KR" sz="1600" i="1" dirty="0" smtClean="0">
                    <a:solidFill>
                      <a:prstClr val="black"/>
                    </a:solidFill>
                    <a:latin typeface="+mn-lt"/>
                  </a:rPr>
                  <a:t>F</a:t>
                </a:r>
                <a:r>
                  <a:rPr lang="en-US" altLang="ko-KR" sz="1600" i="1" baseline="-25000" dirty="0" smtClean="0">
                    <a:solidFill>
                      <a:prstClr val="black"/>
                    </a:solidFill>
                    <a:latin typeface="+mn-lt"/>
                  </a:rPr>
                  <a:t>5</a:t>
                </a:r>
              </a:p>
            </p:txBody>
          </p:sp>
        </p:grpSp>
      </p:grpSp>
      <p:grpSp>
        <p:nvGrpSpPr>
          <p:cNvPr id="8" name="그룹 129"/>
          <p:cNvGrpSpPr/>
          <p:nvPr/>
        </p:nvGrpSpPr>
        <p:grpSpPr>
          <a:xfrm>
            <a:off x="1143000" y="1981200"/>
            <a:ext cx="2726191" cy="1568691"/>
            <a:chOff x="1143000" y="1981200"/>
            <a:chExt cx="2726191" cy="1568691"/>
          </a:xfrm>
        </p:grpSpPr>
        <p:sp>
          <p:nvSpPr>
            <p:cNvPr id="119" name="줄무늬가 있는 오른쪽 화살표 118"/>
            <p:cNvSpPr/>
            <p:nvPr/>
          </p:nvSpPr>
          <p:spPr>
            <a:xfrm rot="1579945">
              <a:off x="2273478" y="3233075"/>
              <a:ext cx="1595713" cy="316816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1143000" y="1981200"/>
              <a:ext cx="1447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ko-KR" sz="1600" dirty="0" err="1" smtClean="0">
                  <a:solidFill>
                    <a:srgbClr val="FF0000"/>
                  </a:solidFill>
                  <a:latin typeface="+mn-lt"/>
                </a:rPr>
                <a:t>FreeBee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lt"/>
                </a:rPr>
                <a:t> ON</a:t>
              </a:r>
              <a:endParaRPr lang="en-US" altLang="ko-KR" sz="1600" baseline="-250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그룹 130"/>
          <p:cNvGrpSpPr/>
          <p:nvPr/>
        </p:nvGrpSpPr>
        <p:grpSpPr>
          <a:xfrm>
            <a:off x="2514600" y="1981200"/>
            <a:ext cx="1475782" cy="1749327"/>
            <a:chOff x="2514600" y="1981200"/>
            <a:chExt cx="1475782" cy="1749327"/>
          </a:xfrm>
        </p:grpSpPr>
        <p:sp>
          <p:nvSpPr>
            <p:cNvPr id="121" name="줄무늬가 있는 오른쪽 화살표 120"/>
            <p:cNvSpPr/>
            <p:nvPr/>
          </p:nvSpPr>
          <p:spPr>
            <a:xfrm rot="2890540">
              <a:off x="3290428" y="3030573"/>
              <a:ext cx="1083092" cy="316816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2514600" y="1981200"/>
              <a:ext cx="1447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ko-KR" sz="1600" dirty="0" err="1" smtClean="0">
                  <a:solidFill>
                    <a:srgbClr val="FF0000"/>
                  </a:solidFill>
                  <a:latin typeface="+mn-lt"/>
                </a:rPr>
                <a:t>FreeBee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lt"/>
                </a:rPr>
                <a:t> ON</a:t>
              </a:r>
              <a:endParaRPr lang="en-US" altLang="ko-KR" sz="1600" baseline="-250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0" name="그룹 131"/>
          <p:cNvGrpSpPr/>
          <p:nvPr/>
        </p:nvGrpSpPr>
        <p:grpSpPr>
          <a:xfrm>
            <a:off x="3886200" y="1981200"/>
            <a:ext cx="4343400" cy="1800756"/>
            <a:chOff x="3886200" y="1981200"/>
            <a:chExt cx="4343400" cy="1800756"/>
          </a:xfrm>
        </p:grpSpPr>
        <p:sp>
          <p:nvSpPr>
            <p:cNvPr id="125" name="줄무늬가 있는 오른쪽 화살표 124"/>
            <p:cNvSpPr/>
            <p:nvPr/>
          </p:nvSpPr>
          <p:spPr>
            <a:xfrm rot="5400000">
              <a:off x="4243140" y="3072060"/>
              <a:ext cx="669736" cy="316816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줄무늬가 있는 오른쪽 화살표 125"/>
            <p:cNvSpPr/>
            <p:nvPr/>
          </p:nvSpPr>
          <p:spPr>
            <a:xfrm rot="8070995">
              <a:off x="4827893" y="3082002"/>
              <a:ext cx="1083092" cy="316816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줄무늬가 있는 오른쪽 화살표 126"/>
            <p:cNvSpPr/>
            <p:nvPr/>
          </p:nvSpPr>
          <p:spPr>
            <a:xfrm rot="9222240">
              <a:off x="5350875" y="3232665"/>
              <a:ext cx="1595713" cy="316816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6781800" y="1981200"/>
              <a:ext cx="1447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ko-KR" sz="1600" dirty="0" err="1" smtClean="0">
                  <a:solidFill>
                    <a:srgbClr val="FF0000"/>
                  </a:solidFill>
                  <a:latin typeface="+mn-lt"/>
                </a:rPr>
                <a:t>FreeBee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lt"/>
                </a:rPr>
                <a:t> ON</a:t>
              </a:r>
              <a:endParaRPr lang="en-US" altLang="ko-KR" sz="1600" baseline="-250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5334000" y="1981200"/>
              <a:ext cx="1447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ko-KR" sz="1600" dirty="0" err="1" smtClean="0">
                  <a:solidFill>
                    <a:srgbClr val="FF0000"/>
                  </a:solidFill>
                  <a:latin typeface="+mn-lt"/>
                </a:rPr>
                <a:t>FreeBee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lt"/>
                </a:rPr>
                <a:t> ON</a:t>
              </a:r>
              <a:endParaRPr lang="en-US" altLang="ko-KR" sz="1600" baseline="-250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3886200" y="1981200"/>
              <a:ext cx="1447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l"/>
              <a:r>
                <a:rPr lang="en-US" altLang="ko-KR" sz="1600" dirty="0" err="1" smtClean="0">
                  <a:solidFill>
                    <a:srgbClr val="FF0000"/>
                  </a:solidFill>
                  <a:latin typeface="+mn-lt"/>
                </a:rPr>
                <a:t>FreeBee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lt"/>
                </a:rPr>
                <a:t> ON</a:t>
              </a:r>
              <a:endParaRPr lang="en-US" altLang="ko-KR" sz="1600" baseline="-250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2" name="그룹 23"/>
          <p:cNvGrpSpPr/>
          <p:nvPr/>
        </p:nvGrpSpPr>
        <p:grpSpPr>
          <a:xfrm>
            <a:off x="2327775" y="5423035"/>
            <a:ext cx="6549525" cy="707886"/>
            <a:chOff x="5547360" y="5468590"/>
            <a:chExt cx="6549525" cy="707886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5547360" y="5620990"/>
              <a:ext cx="2743200" cy="421254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243850" y="5468590"/>
              <a:ext cx="3853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+mn-lt"/>
                </a:rPr>
                <a:t>Negligible noise </a:t>
              </a:r>
              <a:br>
                <a:rPr lang="en-US" altLang="ko-KR" sz="2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between </a:t>
              </a:r>
              <a:r>
                <a:rPr lang="en-US" altLang="ko-KR" sz="2000" dirty="0" err="1" smtClean="0">
                  <a:solidFill>
                    <a:srgbClr val="FF0000"/>
                  </a:solidFill>
                  <a:latin typeface="+mn-lt"/>
                </a:rPr>
                <a:t>FreeBee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n-lt"/>
                </a:rPr>
                <a:t> signals</a:t>
              </a:r>
              <a:endParaRPr lang="ko-KR" alt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39" name="직사각형 138"/>
          <p:cNvSpPr/>
          <p:nvPr/>
        </p:nvSpPr>
        <p:spPr>
          <a:xfrm>
            <a:off x="457200" y="1075625"/>
            <a:ext cx="8077200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ko-KR" sz="2600" b="0" dirty="0" smtClean="0">
                <a:solidFill>
                  <a:prstClr val="black"/>
                </a:solidFill>
                <a:latin typeface="Constantia"/>
              </a:rPr>
              <a:t>To test noise between </a:t>
            </a:r>
            <a:r>
              <a:rPr lang="en-US" altLang="ko-KR" sz="2600" b="0" dirty="0" err="1" smtClean="0">
                <a:solidFill>
                  <a:prstClr val="black"/>
                </a:solidFill>
                <a:latin typeface="Constantia"/>
              </a:rPr>
              <a:t>FreeBees</a:t>
            </a:r>
            <a:r>
              <a:rPr lang="en-US" altLang="ko-KR" sz="2600" b="0" dirty="0" smtClean="0">
                <a:solidFill>
                  <a:prstClr val="black"/>
                </a:solidFill>
                <a:latin typeface="Constantia"/>
              </a:rPr>
              <a:t> </a:t>
            </a:r>
          </a:p>
          <a:p>
            <a:pPr marL="640080" lvl="1" indent="-246888" algn="l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altLang="ko-KR" b="0" dirty="0" smtClean="0">
                <a:solidFill>
                  <a:prstClr val="black"/>
                </a:solidFill>
                <a:latin typeface="Constantia"/>
              </a:rPr>
              <a:t>Five APs, turn on </a:t>
            </a:r>
            <a:r>
              <a:rPr lang="en-US" altLang="ko-KR" b="0" dirty="0" err="1" smtClean="0">
                <a:solidFill>
                  <a:prstClr val="black"/>
                </a:solidFill>
                <a:latin typeface="Constantia"/>
              </a:rPr>
              <a:t>FreeBee</a:t>
            </a:r>
            <a:r>
              <a:rPr lang="en-US" altLang="ko-KR" b="0" dirty="0" smtClean="0">
                <a:solidFill>
                  <a:prstClr val="black"/>
                </a:solidFill>
                <a:latin typeface="Constantia"/>
              </a:rPr>
              <a:t> 1 by 1 every 10 minutes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88751" y="4347760"/>
            <a:ext cx="4106460" cy="1095264"/>
            <a:chOff x="3288751" y="4347760"/>
            <a:chExt cx="4106460" cy="1095264"/>
          </a:xfrm>
        </p:grpSpPr>
        <p:sp>
          <p:nvSpPr>
            <p:cNvPr id="138" name="TextBox 137"/>
            <p:cNvSpPr txBox="1"/>
            <p:nvPr/>
          </p:nvSpPr>
          <p:spPr>
            <a:xfrm>
              <a:off x="5101592" y="4347760"/>
              <a:ext cx="2293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Effect of interval multiplexing</a:t>
              </a:r>
              <a:endParaRPr lang="ko-KR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288751" y="4556764"/>
              <a:ext cx="1679425" cy="886260"/>
            </a:xfrm>
            <a:prstGeom prst="straightConnector1">
              <a:avLst/>
            </a:prstGeom>
            <a:noFill/>
            <a:ln w="635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3369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5" grpId="0" animBg="1"/>
      <p:bldP spid="65" grpId="1" animBg="1"/>
      <p:bldP spid="66" grpId="0"/>
      <p:bldP spid="67" grpId="0"/>
      <p:bldP spid="72" grpId="0" animBg="1"/>
      <p:bldP spid="7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96031" y="4023509"/>
            <a:ext cx="8153400" cy="730878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96031" y="2203222"/>
            <a:ext cx="8153400" cy="730878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42108"/>
            <a:ext cx="8458200" cy="79609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Max. aggregated throughput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06901"/>
              </p:ext>
            </p:extLst>
          </p:nvPr>
        </p:nvGraphicFramePr>
        <p:xfrm>
          <a:off x="2139118" y="1066800"/>
          <a:ext cx="6462713" cy="456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48431" y="1371600"/>
            <a:ext cx="1676400" cy="457200"/>
            <a:chOff x="3962400" y="3505200"/>
            <a:chExt cx="1676400" cy="457200"/>
          </a:xfrm>
        </p:grpSpPr>
        <p:grpSp>
          <p:nvGrpSpPr>
            <p:cNvPr id="22" name="그룹 9"/>
            <p:cNvGrpSpPr/>
            <p:nvPr/>
          </p:nvGrpSpPr>
          <p:grpSpPr>
            <a:xfrm>
              <a:off x="5181600" y="3505200"/>
              <a:ext cx="457200" cy="457200"/>
              <a:chOff x="762000" y="3886200"/>
              <a:chExt cx="609600" cy="609600"/>
            </a:xfrm>
          </p:grpSpPr>
          <p:sp>
            <p:nvSpPr>
              <p:cNvPr id="25" name="타원 10"/>
              <p:cNvSpPr/>
              <p:nvPr/>
            </p:nvSpPr>
            <p:spPr>
              <a:xfrm>
                <a:off x="781050" y="391477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Picture 13" descr="C:\Users\minkim\Desktop\zigbee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8625"/>
              <a:stretch>
                <a:fillRect/>
              </a:stretch>
            </p:blipFill>
            <p:spPr bwMode="auto">
              <a:xfrm>
                <a:off x="762000" y="3886200"/>
                <a:ext cx="609600" cy="60960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6" descr="https://upload.wikimedia.org/wikipedia/commons/thumb/3/32/Wi-Fi_Logo.svg/2000px-Wi-Fi_Logo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3505200"/>
              <a:ext cx="685800" cy="439941"/>
            </a:xfrm>
            <a:prstGeom prst="rect">
              <a:avLst/>
            </a:prstGeom>
            <a:noFill/>
          </p:spPr>
        </p:pic>
        <p:sp>
          <p:nvSpPr>
            <p:cNvPr id="24" name="오른쪽 화살표 13"/>
            <p:cNvSpPr/>
            <p:nvPr/>
          </p:nvSpPr>
          <p:spPr>
            <a:xfrm>
              <a:off x="4724400" y="3581400"/>
              <a:ext cx="3048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0868" y="4142430"/>
            <a:ext cx="1419475" cy="500741"/>
            <a:chOff x="6248400" y="3619100"/>
            <a:chExt cx="1419475" cy="500741"/>
          </a:xfrm>
        </p:grpSpPr>
        <p:grpSp>
          <p:nvGrpSpPr>
            <p:cNvPr id="28" name="그룹 6"/>
            <p:cNvGrpSpPr/>
            <p:nvPr/>
          </p:nvGrpSpPr>
          <p:grpSpPr>
            <a:xfrm>
              <a:off x="6248400" y="3619100"/>
              <a:ext cx="409575" cy="500741"/>
              <a:chOff x="3962400" y="4029075"/>
              <a:chExt cx="533401" cy="619125"/>
            </a:xfrm>
          </p:grpSpPr>
          <p:sp>
            <p:nvSpPr>
              <p:cNvPr id="34" name="타원 7"/>
              <p:cNvSpPr/>
              <p:nvPr/>
            </p:nvSpPr>
            <p:spPr>
              <a:xfrm>
                <a:off x="3962400" y="4029075"/>
                <a:ext cx="4572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5" name="Picture 15" descr="C:\Users\minkim\Desktop\Bluetooth_LOGO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78418"/>
              <a:stretch>
                <a:fillRect/>
              </a:stretch>
            </p:blipFill>
            <p:spPr bwMode="auto">
              <a:xfrm>
                <a:off x="3962400" y="4038600"/>
                <a:ext cx="533401" cy="609600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그룹 19"/>
            <p:cNvGrpSpPr/>
            <p:nvPr/>
          </p:nvGrpSpPr>
          <p:grpSpPr>
            <a:xfrm>
              <a:off x="7210675" y="3657600"/>
              <a:ext cx="457200" cy="457200"/>
              <a:chOff x="660067" y="3886200"/>
              <a:chExt cx="609600" cy="609600"/>
            </a:xfrm>
          </p:grpSpPr>
          <p:sp>
            <p:nvSpPr>
              <p:cNvPr id="32" name="타원 20"/>
              <p:cNvSpPr/>
              <p:nvPr/>
            </p:nvSpPr>
            <p:spPr>
              <a:xfrm>
                <a:off x="683947" y="391477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3" name="Picture 13" descr="C:\Users\minkim\Desktop\zigbee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8625"/>
              <a:stretch>
                <a:fillRect/>
              </a:stretch>
            </p:blipFill>
            <p:spPr bwMode="auto">
              <a:xfrm>
                <a:off x="660067" y="3886200"/>
                <a:ext cx="609600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30" name="오른쪽 화살표 23"/>
            <p:cNvSpPr/>
            <p:nvPr/>
          </p:nvSpPr>
          <p:spPr>
            <a:xfrm>
              <a:off x="6753475" y="3733800"/>
              <a:ext cx="3048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4435" y="2340061"/>
            <a:ext cx="1752600" cy="457200"/>
            <a:chOff x="4114800" y="3505200"/>
            <a:chExt cx="1752600" cy="457200"/>
          </a:xfrm>
        </p:grpSpPr>
        <p:grpSp>
          <p:nvGrpSpPr>
            <p:cNvPr id="43" name="그룹 9"/>
            <p:cNvGrpSpPr/>
            <p:nvPr/>
          </p:nvGrpSpPr>
          <p:grpSpPr>
            <a:xfrm>
              <a:off x="4114800" y="3505200"/>
              <a:ext cx="457200" cy="457200"/>
              <a:chOff x="-660401" y="3886200"/>
              <a:chExt cx="609600" cy="609600"/>
            </a:xfrm>
          </p:grpSpPr>
          <p:sp>
            <p:nvSpPr>
              <p:cNvPr id="46" name="타원 10"/>
              <p:cNvSpPr/>
              <p:nvPr/>
            </p:nvSpPr>
            <p:spPr>
              <a:xfrm>
                <a:off x="-660401" y="391477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Picture 13" descr="C:\Users\minkim\Desktop\zigbee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8625"/>
              <a:stretch>
                <a:fillRect/>
              </a:stretch>
            </p:blipFill>
            <p:spPr bwMode="auto">
              <a:xfrm>
                <a:off x="-660401" y="3886200"/>
                <a:ext cx="609600" cy="609600"/>
              </a:xfrm>
              <a:prstGeom prst="rect">
                <a:avLst/>
              </a:prstGeom>
              <a:noFill/>
            </p:spPr>
          </p:pic>
        </p:grpSp>
        <p:pic>
          <p:nvPicPr>
            <p:cNvPr id="44" name="Picture 6" descr="https://upload.wikimedia.org/wikipedia/commons/thumb/3/32/Wi-Fi_Logo.svg/2000px-Wi-Fi_Logo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3505200"/>
              <a:ext cx="685800" cy="439941"/>
            </a:xfrm>
            <a:prstGeom prst="rect">
              <a:avLst/>
            </a:prstGeom>
            <a:noFill/>
          </p:spPr>
        </p:pic>
        <p:sp>
          <p:nvSpPr>
            <p:cNvPr id="45" name="오른쪽 화살표 13"/>
            <p:cNvSpPr/>
            <p:nvPr/>
          </p:nvSpPr>
          <p:spPr>
            <a:xfrm>
              <a:off x="4724400" y="3581400"/>
              <a:ext cx="3048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0794" y="3187244"/>
            <a:ext cx="1634037" cy="500741"/>
            <a:chOff x="6248400" y="3619100"/>
            <a:chExt cx="1634037" cy="500741"/>
          </a:xfrm>
        </p:grpSpPr>
        <p:grpSp>
          <p:nvGrpSpPr>
            <p:cNvPr id="49" name="그룹 6"/>
            <p:cNvGrpSpPr/>
            <p:nvPr/>
          </p:nvGrpSpPr>
          <p:grpSpPr>
            <a:xfrm>
              <a:off x="6248400" y="3619100"/>
              <a:ext cx="409575" cy="500741"/>
              <a:chOff x="3962400" y="4029075"/>
              <a:chExt cx="533401" cy="619125"/>
            </a:xfrm>
          </p:grpSpPr>
          <p:sp>
            <p:nvSpPr>
              <p:cNvPr id="55" name="타원 7"/>
              <p:cNvSpPr/>
              <p:nvPr/>
            </p:nvSpPr>
            <p:spPr>
              <a:xfrm>
                <a:off x="3962400" y="4029075"/>
                <a:ext cx="4572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Picture 15" descr="C:\Users\minkim\Desktop\Bluetooth_LOGO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78418"/>
              <a:stretch>
                <a:fillRect/>
              </a:stretch>
            </p:blipFill>
            <p:spPr bwMode="auto">
              <a:xfrm>
                <a:off x="3962400" y="4038600"/>
                <a:ext cx="533401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51" name="오른쪽 화살표 23"/>
            <p:cNvSpPr/>
            <p:nvPr/>
          </p:nvSpPr>
          <p:spPr>
            <a:xfrm>
              <a:off x="6739437" y="3733800"/>
              <a:ext cx="3048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Picture 6" descr="https://upload.wikimedia.org/wikipedia/commons/thumb/3/32/Wi-Fi_Logo.svg/2000px-Wi-Fi_Logo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96637" y="3657600"/>
              <a:ext cx="685800" cy="439941"/>
            </a:xfrm>
            <a:prstGeom prst="rect">
              <a:avLst/>
            </a:prstGeom>
            <a:noFill/>
          </p:spPr>
        </p:pic>
      </p:grpSp>
      <p:sp>
        <p:nvSpPr>
          <p:cNvPr id="60" name="TextBox 59"/>
          <p:cNvSpPr txBox="1"/>
          <p:nvPr/>
        </p:nvSpPr>
        <p:spPr>
          <a:xfrm>
            <a:off x="7920964" y="12467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S-</a:t>
            </a:r>
            <a:r>
              <a:rPr lang="en-US" sz="1800" dirty="0" err="1" smtClean="0">
                <a:solidFill>
                  <a:schemeClr val="accent1"/>
                </a:solidFill>
                <a:latin typeface="+mn-lt"/>
              </a:rPr>
              <a:t>FreeBee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152937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/>
                </a:solidFill>
                <a:latin typeface="+mn-lt"/>
              </a:rPr>
              <a:t>A</a:t>
            </a: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-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</a:rPr>
              <a:t>FreeBee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1399" y="1810174"/>
            <a:ext cx="486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Esense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MobiCom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`09)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2731" y="2150082"/>
            <a:ext cx="8674738" cy="345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351859" y="1840644"/>
            <a:ext cx="6671810" cy="499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351859" y="1219200"/>
            <a:ext cx="6724709" cy="71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52129" y="1452493"/>
            <a:ext cx="4287071" cy="1366907"/>
            <a:chOff x="4042384" y="1452493"/>
            <a:chExt cx="4287071" cy="1366907"/>
          </a:xfrm>
        </p:grpSpPr>
        <p:sp>
          <p:nvSpPr>
            <p:cNvPr id="68" name="Up Arrow 67"/>
            <p:cNvSpPr/>
            <p:nvPr/>
          </p:nvSpPr>
          <p:spPr>
            <a:xfrm>
              <a:off x="5613902" y="1452493"/>
              <a:ext cx="309611" cy="869494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Up Arrow 68"/>
            <p:cNvSpPr/>
            <p:nvPr/>
          </p:nvSpPr>
          <p:spPr>
            <a:xfrm rot="17774521">
              <a:off x="4825894" y="1392096"/>
              <a:ext cx="331858" cy="1898878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모서리가 둥근 사각형 설명선 8"/>
            <p:cNvSpPr/>
            <p:nvPr/>
          </p:nvSpPr>
          <p:spPr>
            <a:xfrm>
              <a:off x="4675185" y="2085142"/>
              <a:ext cx="3654270" cy="734258"/>
            </a:xfrm>
            <a:prstGeom prst="wedgeRoundRectCallout">
              <a:avLst>
                <a:gd name="adj1" fmla="val -48876"/>
                <a:gd name="adj2" fmla="val 22437"/>
                <a:gd name="adj3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S-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FreeBee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folds with T</a:t>
              </a:r>
            </a:p>
            <a:p>
              <a:r>
                <a:rPr lang="en-US" altLang="ko-KR" dirty="0" smtClean="0">
                  <a:solidFill>
                    <a:schemeClr val="tx1"/>
                  </a:solidFill>
                </a:rPr>
                <a:t>A-</a:t>
              </a:r>
              <a:r>
                <a:rPr lang="en-US" altLang="ko-KR" dirty="0" err="1" smtClean="0">
                  <a:solidFill>
                    <a:schemeClr val="tx1"/>
                  </a:solidFill>
                </a:rPr>
                <a:t>FreeBee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 folds with 2T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23" y="2737210"/>
            <a:ext cx="5884228" cy="3684762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3505199" y="1751389"/>
            <a:ext cx="2561599" cy="929341"/>
            <a:chOff x="4037140" y="1751389"/>
            <a:chExt cx="2029658" cy="929341"/>
          </a:xfrm>
        </p:grpSpPr>
        <p:sp>
          <p:nvSpPr>
            <p:cNvPr id="73" name="Curved Right Arrow 72"/>
            <p:cNvSpPr/>
            <p:nvPr/>
          </p:nvSpPr>
          <p:spPr>
            <a:xfrm rot="15114076">
              <a:off x="4697611" y="1090918"/>
              <a:ext cx="708716" cy="2029658"/>
            </a:xfrm>
            <a:prstGeom prst="curved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 rot="20485171">
              <a:off x="4850940" y="2219065"/>
              <a:ext cx="93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4.3 x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76" name="Right Arrow 75"/>
          <p:cNvSpPr/>
          <p:nvPr/>
        </p:nvSpPr>
        <p:spPr>
          <a:xfrm>
            <a:off x="6184174" y="4602411"/>
            <a:ext cx="1074848" cy="61923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&gt; 4 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6184174" y="4994066"/>
            <a:ext cx="1074848" cy="63306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&lt; 1/4 </a:t>
            </a:r>
            <a:r>
              <a:rPr lang="en-US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120" y="1101418"/>
            <a:ext cx="9067800" cy="5257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모서리가 둥근 사각형 설명선 8"/>
          <p:cNvSpPr/>
          <p:nvPr/>
        </p:nvSpPr>
        <p:spPr>
          <a:xfrm>
            <a:off x="873671" y="2743200"/>
            <a:ext cx="7748580" cy="1331852"/>
          </a:xfrm>
          <a:prstGeom prst="wedgeRoundRectCallout">
            <a:avLst>
              <a:gd name="adj1" fmla="val -48876"/>
              <a:gd name="adj2" fmla="val 22437"/>
              <a:gd name="adj3" fmla="val 16667"/>
            </a:avLst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Throughput difference due to: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Sampling freq., unit shift duration (∆), and so  on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(Please refer to paper for details)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81684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81146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76" grpId="0" animBg="1"/>
      <p:bldP spid="76" grpId="1" animBg="1"/>
      <p:bldP spid="77" grpId="0" animBg="1"/>
      <p:bldP spid="77" grpId="1" animBg="1"/>
      <p:bldP spid="50" grpId="0" animBg="1"/>
      <p:bldP spid="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Mobile &amp; duty-cycling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en-US" altLang="ko-KR" dirty="0" smtClean="0"/>
              <a:t>In a residential area</a:t>
            </a:r>
          </a:p>
          <a:p>
            <a:pPr lvl="1"/>
            <a:r>
              <a:rPr lang="en-US" altLang="ko-KR" dirty="0" smtClean="0"/>
              <a:t>Speeds: Walk (4.3 mph), Run(6.8), Bicycle(10.8), Car(30)</a:t>
            </a:r>
          </a:p>
          <a:p>
            <a:pPr lvl="1"/>
            <a:r>
              <a:rPr lang="en-US" altLang="ko-KR" dirty="0" smtClean="0"/>
              <a:t>Tested on three A-</a:t>
            </a:r>
            <a:r>
              <a:rPr lang="en-US" altLang="ko-KR" dirty="0" err="1" smtClean="0"/>
              <a:t>FreeBee</a:t>
            </a:r>
            <a:r>
              <a:rPr lang="en-US" altLang="ko-KR" dirty="0" smtClean="0"/>
              <a:t> senders</a:t>
            </a:r>
          </a:p>
          <a:p>
            <a:pPr lvl="1"/>
            <a:r>
              <a:rPr lang="en-US" altLang="ko-KR" dirty="0" smtClean="0"/>
              <a:t>Repeated 30 times for each speed</a:t>
            </a:r>
            <a:endParaRPr lang="ko-KR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9420"/>
            <a:ext cx="761111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014564"/>
            <a:ext cx="3683168" cy="244144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Mobile &amp; duty-cycling</a:t>
            </a:r>
            <a:endParaRPr lang="ko-KR" altLang="en-US" sz="45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536782" y="1163057"/>
            <a:ext cx="2441358" cy="1980316"/>
            <a:chOff x="1536782" y="1163057"/>
            <a:chExt cx="2441358" cy="1980316"/>
          </a:xfrm>
        </p:grpSpPr>
        <p:sp>
          <p:nvSpPr>
            <p:cNvPr id="6" name="직사각형 5"/>
            <p:cNvSpPr/>
            <p:nvPr/>
          </p:nvSpPr>
          <p:spPr>
            <a:xfrm>
              <a:off x="3057823" y="2681708"/>
              <a:ext cx="9203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+mn-lt"/>
                </a:rPr>
                <a:t>Walk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1536782" y="1163057"/>
              <a:ext cx="1981200" cy="1980316"/>
              <a:chOff x="2209800" y="1905000"/>
              <a:chExt cx="1981200" cy="1980316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2247900" y="1905000"/>
                <a:ext cx="0" cy="1980316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직사각형 19"/>
              <p:cNvSpPr/>
              <p:nvPr/>
            </p:nvSpPr>
            <p:spPr>
              <a:xfrm>
                <a:off x="2209800" y="2438400"/>
                <a:ext cx="1981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C00000"/>
                    </a:solidFill>
                    <a:latin typeface="+mn-lt"/>
                  </a:rPr>
                  <a:t>Reliable at: 1.5</a:t>
                </a:r>
                <a:r>
                  <a:rPr lang="en-US" altLang="ko-KR" b="1" dirty="0" smtClean="0">
                    <a:solidFill>
                      <a:srgbClr val="C00000"/>
                    </a:solidFill>
                    <a:latin typeface="+mn-lt"/>
                  </a:rPr>
                  <a:t>%</a:t>
                </a:r>
                <a:endParaRPr lang="ko-KR" alt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077190" y="960400"/>
            <a:ext cx="3685810" cy="2443200"/>
            <a:chOff x="5077190" y="960400"/>
            <a:chExt cx="3685810" cy="24432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190" y="960400"/>
              <a:ext cx="3685810" cy="2443200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7543800" y="2664698"/>
              <a:ext cx="7825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+mn-lt"/>
                </a:rPr>
                <a:t>Run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6361040" y="1103868"/>
              <a:ext cx="990600" cy="2039505"/>
              <a:chOff x="6019800" y="1854200"/>
              <a:chExt cx="990600" cy="2039505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6057900" y="1854200"/>
                <a:ext cx="0" cy="2039505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직사각형 23"/>
              <p:cNvSpPr/>
              <p:nvPr/>
            </p:nvSpPr>
            <p:spPr>
              <a:xfrm>
                <a:off x="6019800" y="2387600"/>
                <a:ext cx="990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C00000"/>
                    </a:solidFill>
                    <a:latin typeface="+mn-lt"/>
                  </a:rPr>
                  <a:t>3%</a:t>
                </a:r>
                <a:endParaRPr lang="ko-KR" alt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014756" y="3695700"/>
            <a:ext cx="3683168" cy="2441448"/>
            <a:chOff x="5014756" y="3695700"/>
            <a:chExt cx="3683168" cy="24414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756" y="3695700"/>
              <a:ext cx="3683168" cy="2441448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7759700" y="5334000"/>
              <a:ext cx="699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+mn-lt"/>
                </a:rPr>
                <a:t>Car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7264400" y="3791211"/>
              <a:ext cx="990600" cy="2004454"/>
              <a:chOff x="6629400" y="4229100"/>
              <a:chExt cx="990600" cy="2004454"/>
            </a:xfrm>
          </p:grpSpPr>
          <p:cxnSp>
            <p:nvCxnSpPr>
              <p:cNvPr id="25" name="직선 연결선 24"/>
              <p:cNvCxnSpPr/>
              <p:nvPr/>
            </p:nvCxnSpPr>
            <p:spPr>
              <a:xfrm flipH="1">
                <a:off x="6756400" y="4229100"/>
                <a:ext cx="12700" cy="2004454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직사각형 25"/>
              <p:cNvSpPr/>
              <p:nvPr/>
            </p:nvSpPr>
            <p:spPr>
              <a:xfrm>
                <a:off x="6629400" y="5268550"/>
                <a:ext cx="990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C00000"/>
                    </a:solidFill>
                    <a:latin typeface="+mn-lt"/>
                  </a:rPr>
                  <a:t>10</a:t>
                </a:r>
                <a:r>
                  <a:rPr lang="en-US" altLang="ko-KR" b="1" dirty="0" smtClean="0">
                    <a:solidFill>
                      <a:srgbClr val="C00000"/>
                    </a:solidFill>
                    <a:latin typeface="+mn-lt"/>
                  </a:rPr>
                  <a:t>%</a:t>
                </a:r>
                <a:endParaRPr lang="ko-KR" alt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85799" y="3791211"/>
            <a:ext cx="3683167" cy="2441448"/>
            <a:chOff x="685799" y="3791211"/>
            <a:chExt cx="3683167" cy="24414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3791211"/>
              <a:ext cx="3683167" cy="2441448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2969146" y="5392724"/>
              <a:ext cx="1207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+mn-lt"/>
                </a:rPr>
                <a:t>Bicycle</a:t>
              </a:r>
              <a:endParaRPr lang="ko-KR" altLang="en-US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2527381" y="3875422"/>
              <a:ext cx="990600" cy="2079846"/>
              <a:chOff x="2832348" y="4229100"/>
              <a:chExt cx="990600" cy="2079846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2895600" y="4229100"/>
                <a:ext cx="0" cy="2079846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직사각형 27"/>
              <p:cNvSpPr/>
              <p:nvPr/>
            </p:nvSpPr>
            <p:spPr>
              <a:xfrm>
                <a:off x="2832348" y="5119361"/>
                <a:ext cx="990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C00000"/>
                    </a:solidFill>
                    <a:latin typeface="+mn-lt"/>
                  </a:rPr>
                  <a:t>4.5</a:t>
                </a:r>
                <a:r>
                  <a:rPr lang="en-US" altLang="ko-KR" b="1" dirty="0" smtClean="0">
                    <a:solidFill>
                      <a:srgbClr val="C00000"/>
                    </a:solidFill>
                    <a:latin typeface="+mn-lt"/>
                  </a:rPr>
                  <a:t>%</a:t>
                </a:r>
                <a:endParaRPr lang="ko-KR" altLang="en-US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108"/>
            <a:ext cx="8458200" cy="796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Wireless coexistence brings challenges (e.g., interference) as well as opportunities (e.g., information sharing)</a:t>
            </a:r>
          </a:p>
          <a:p>
            <a:endParaRPr lang="en-US" dirty="0" smtClean="0"/>
          </a:p>
          <a:p>
            <a:r>
              <a:rPr lang="en-US" dirty="0" err="1" smtClean="0"/>
              <a:t>FreeBee</a:t>
            </a:r>
            <a:r>
              <a:rPr lang="en-US" dirty="0" smtClean="0"/>
              <a:t> enables coordination and sharing without the need for gateways</a:t>
            </a:r>
          </a:p>
          <a:p>
            <a:endParaRPr lang="en-US" dirty="0" smtClean="0"/>
          </a:p>
          <a:p>
            <a:r>
              <a:rPr lang="en-US" dirty="0" smtClean="0"/>
              <a:t>Free-side channel design in </a:t>
            </a:r>
            <a:r>
              <a:rPr lang="en-US" dirty="0" err="1" smtClean="0"/>
              <a:t>FreeBee</a:t>
            </a:r>
            <a:r>
              <a:rPr lang="en-US" dirty="0" smtClean="0"/>
              <a:t> does not impact legacy network traffic, while offering free-benefits.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98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3962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altLang="ko-K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you!!</a:t>
            </a:r>
          </a:p>
          <a:p>
            <a:pPr algn="ctr">
              <a:buNone/>
            </a:pPr>
            <a:r>
              <a:rPr lang="en-US" altLang="ko-K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ko-KR" alt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Wireless is everywhere</a:t>
            </a:r>
            <a:endParaRPr lang="ko-KR" altLang="en-US" sz="45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24265"/>
            <a:ext cx="3810000" cy="1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32004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 smtClean="0">
                <a:solidFill>
                  <a:schemeClr val="tx1"/>
                </a:solidFill>
              </a:rPr>
              <a:t>&lt;wigle.net&gt;</a:t>
            </a:r>
            <a:endParaRPr lang="ko-KR" altLang="en-US" sz="1100" i="1" dirty="0">
              <a:solidFill>
                <a:schemeClr val="tx1"/>
              </a:solidFill>
            </a:endParaRPr>
          </a:p>
        </p:txBody>
      </p:sp>
      <p:grpSp>
        <p:nvGrpSpPr>
          <p:cNvPr id="3" name="그룹 17"/>
          <p:cNvGrpSpPr/>
          <p:nvPr/>
        </p:nvGrpSpPr>
        <p:grpSpPr>
          <a:xfrm>
            <a:off x="5181600" y="1724265"/>
            <a:ext cx="2667000" cy="1371600"/>
            <a:chOff x="5105400" y="1371600"/>
            <a:chExt cx="2667000" cy="13716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371600"/>
              <a:ext cx="264380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사각형 설명선 19"/>
            <p:cNvSpPr/>
            <p:nvPr/>
          </p:nvSpPr>
          <p:spPr bwMode="auto">
            <a:xfrm>
              <a:off x="5105400" y="1371600"/>
              <a:ext cx="2667000" cy="1371600"/>
            </a:xfrm>
            <a:prstGeom prst="wedgeRectCallout">
              <a:avLst>
                <a:gd name="adj1" fmla="val -133615"/>
                <a:gd name="adj2" fmla="val -12026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  <p:pic>
        <p:nvPicPr>
          <p:cNvPr id="21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419465"/>
            <a:ext cx="915439" cy="587254"/>
          </a:xfrm>
          <a:prstGeom prst="rect">
            <a:avLst/>
          </a:prstGeom>
          <a:noFill/>
        </p:spPr>
      </p:pic>
      <p:pic>
        <p:nvPicPr>
          <p:cNvPr id="23" name="Picture 7" descr="http://bluetoothobd2.com/wp-content/uploads/2013/04/Bluetooth-Devices.jpg"/>
          <p:cNvPicPr>
            <a:picLocks noChangeAspect="1" noChangeArrowheads="1"/>
          </p:cNvPicPr>
          <p:nvPr/>
        </p:nvPicPr>
        <p:blipFill>
          <a:blip r:embed="rId6" cstate="print"/>
          <a:srcRect b="5344"/>
          <a:stretch>
            <a:fillRect/>
          </a:stretch>
        </p:blipFill>
        <p:spPr bwMode="auto">
          <a:xfrm>
            <a:off x="1217666" y="3810000"/>
            <a:ext cx="3151134" cy="2438400"/>
          </a:xfrm>
          <a:prstGeom prst="rect">
            <a:avLst/>
          </a:prstGeom>
          <a:noFill/>
        </p:spPr>
      </p:pic>
      <p:pic>
        <p:nvPicPr>
          <p:cNvPr id="24" name="Picture 15" descr="C:\Users\minkim\Desktop\Bluetooth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038600"/>
            <a:ext cx="1544682" cy="381000"/>
          </a:xfrm>
          <a:prstGeom prst="rect">
            <a:avLst/>
          </a:prstGeom>
          <a:noFill/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28004" name="Picture 4" descr="http://www.telegesis.com/wp-content/uploads/2014/11/Zigbee_5icons_ring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5139" y="3810000"/>
            <a:ext cx="4179746" cy="2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1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0"/>
            <a:ext cx="8409891" cy="847565"/>
          </a:xfrm>
        </p:spPr>
        <p:txBody>
          <a:bodyPr>
            <a:noAutofit/>
          </a:bodyPr>
          <a:lstStyle/>
          <a:p>
            <a:r>
              <a:rPr lang="en-US" altLang="ko-KR" sz="4500" dirty="0" smtClean="0"/>
              <a:t>… and is only becoming denser </a:t>
            </a:r>
            <a:endParaRPr lang="ko-KR" altLang="en-US" sz="4500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74625" y="1045732"/>
            <a:ext cx="3730625" cy="3401665"/>
            <a:chOff x="31698" y="983494"/>
            <a:chExt cx="3730625" cy="3401665"/>
          </a:xfrm>
        </p:grpSpPr>
        <p:pic>
          <p:nvPicPr>
            <p:cNvPr id="4100" name="Picture 4" descr="http://image.slidesharecdn.com/80211acforenterprise-140213065754-phpapp02/95/5g-wifi-13-638.jpg?cb=13922963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8" y="1473694"/>
              <a:ext cx="3730625" cy="2911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C:\Users\minkim\Desktop\Wi-Fi-Allianc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982" y="983494"/>
              <a:ext cx="915439" cy="535576"/>
            </a:xfrm>
            <a:prstGeom prst="rect">
              <a:avLst/>
            </a:prstGeom>
            <a:noFill/>
          </p:spPr>
        </p:pic>
      </p:grpSp>
      <p:grpSp>
        <p:nvGrpSpPr>
          <p:cNvPr id="45" name="그룹 44"/>
          <p:cNvGrpSpPr/>
          <p:nvPr/>
        </p:nvGrpSpPr>
        <p:grpSpPr>
          <a:xfrm>
            <a:off x="2493847" y="3273623"/>
            <a:ext cx="4745153" cy="3127177"/>
            <a:chOff x="3896585" y="2971800"/>
            <a:chExt cx="4925682" cy="3276600"/>
          </a:xfrm>
        </p:grpSpPr>
        <p:grpSp>
          <p:nvGrpSpPr>
            <p:cNvPr id="35" name="그룹 34"/>
            <p:cNvGrpSpPr/>
            <p:nvPr/>
          </p:nvGrpSpPr>
          <p:grpSpPr>
            <a:xfrm>
              <a:off x="4419600" y="2971800"/>
              <a:ext cx="4402667" cy="3276600"/>
              <a:chOff x="3242733" y="3048000"/>
              <a:chExt cx="4402667" cy="3276600"/>
            </a:xfrm>
          </p:grpSpPr>
          <p:pic>
            <p:nvPicPr>
              <p:cNvPr id="130058" name="Picture 10" descr="http://1.bp.blogspot.com/-lH-pKs5bhQ8/UWVf0EaOMjI/AAAAAAAA6fM/YPHNdB6mm5Y/s1600/04-10-2013h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7692"/>
              <a:stretch>
                <a:fillRect/>
              </a:stretch>
            </p:blipFill>
            <p:spPr bwMode="auto">
              <a:xfrm>
                <a:off x="3242733" y="3048000"/>
                <a:ext cx="4402667" cy="3048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4" name="직사각형 33"/>
              <p:cNvSpPr/>
              <p:nvPr/>
            </p:nvSpPr>
            <p:spPr>
              <a:xfrm>
                <a:off x="6117924" y="6103632"/>
                <a:ext cx="1473501" cy="220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800" b="0" dirty="0" smtClean="0">
                    <a:solidFill>
                      <a:schemeClr val="tx1"/>
                    </a:solidFill>
                    <a:latin typeface="+mn-lt"/>
                  </a:rPr>
                  <a:t>Source: Navigant Research</a:t>
                </a:r>
                <a:endParaRPr lang="ko-KR" altLang="en-US" sz="8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pic>
          <p:nvPicPr>
            <p:cNvPr id="22" name="Picture 13" descr="C:\Users\minkim\Desktop\zigbee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6585" y="5165716"/>
              <a:ext cx="609600" cy="854084"/>
            </a:xfrm>
            <a:prstGeom prst="rect">
              <a:avLst/>
            </a:prstGeom>
            <a:noFill/>
          </p:spPr>
        </p:pic>
      </p:grpSp>
      <p:grpSp>
        <p:nvGrpSpPr>
          <p:cNvPr id="29" name="그룹 28"/>
          <p:cNvGrpSpPr/>
          <p:nvPr/>
        </p:nvGrpSpPr>
        <p:grpSpPr>
          <a:xfrm>
            <a:off x="4193842" y="1143000"/>
            <a:ext cx="4897890" cy="3307459"/>
            <a:chOff x="2388735" y="2135900"/>
            <a:chExt cx="4897890" cy="2955900"/>
          </a:xfrm>
        </p:grpSpPr>
        <p:grpSp>
          <p:nvGrpSpPr>
            <p:cNvPr id="18" name="그룹 17"/>
            <p:cNvGrpSpPr/>
            <p:nvPr/>
          </p:nvGrpSpPr>
          <p:grpSpPr>
            <a:xfrm>
              <a:off x="2388735" y="2511825"/>
              <a:ext cx="4897890" cy="2579975"/>
              <a:chOff x="3624549" y="2661483"/>
              <a:chExt cx="3259458" cy="1678096"/>
            </a:xfrm>
          </p:grpSpPr>
          <p:pic>
            <p:nvPicPr>
              <p:cNvPr id="130050" name="Picture 2" descr="http://www.bluetooth.com/PublishingImages/ABIgraph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24549" y="2661483"/>
                <a:ext cx="3124200" cy="15360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5962086" y="4214343"/>
                <a:ext cx="921921" cy="125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800" b="0" dirty="0" smtClean="0">
                    <a:solidFill>
                      <a:schemeClr val="tx1"/>
                    </a:solidFill>
                    <a:latin typeface="+mn-lt"/>
                  </a:rPr>
                  <a:t>Source: ABI Research</a:t>
                </a:r>
                <a:endParaRPr lang="ko-KR" altLang="en-US" sz="8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pic>
          <p:nvPicPr>
            <p:cNvPr id="24" name="Picture 15" descr="C:\Users\minkim\Desktop\Bluetooth_LOGO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88735" y="2135900"/>
              <a:ext cx="1544682" cy="319508"/>
            </a:xfrm>
            <a:prstGeom prst="rect">
              <a:avLst/>
            </a:prstGeom>
            <a:noFill/>
          </p:spPr>
        </p:pic>
      </p:grpSp>
      <p:grpSp>
        <p:nvGrpSpPr>
          <p:cNvPr id="44" name="그룹 43"/>
          <p:cNvGrpSpPr/>
          <p:nvPr/>
        </p:nvGrpSpPr>
        <p:grpSpPr>
          <a:xfrm>
            <a:off x="7675615" y="1768485"/>
            <a:ext cx="885827" cy="2128055"/>
            <a:chOff x="5498510" y="2226642"/>
            <a:chExt cx="885827" cy="1964358"/>
          </a:xfrm>
        </p:grpSpPr>
        <p:sp>
          <p:nvSpPr>
            <p:cNvPr id="36" name="직사각형 35"/>
            <p:cNvSpPr/>
            <p:nvPr/>
          </p:nvSpPr>
          <p:spPr>
            <a:xfrm>
              <a:off x="5498510" y="2226642"/>
              <a:ext cx="885827" cy="44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 smtClean="0">
                  <a:solidFill>
                    <a:srgbClr val="FF0000"/>
                  </a:solidFill>
                  <a:latin typeface="+mn-lt"/>
                </a:rPr>
                <a:t>~3B</a:t>
              </a:r>
              <a:endParaRPr lang="ko-KR" altLang="en-US" sz="25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6050280" y="2667000"/>
              <a:ext cx="0" cy="152400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3872103" y="4642563"/>
            <a:ext cx="1028700" cy="1566396"/>
            <a:chOff x="5478510" y="4475492"/>
            <a:chExt cx="762000" cy="1544308"/>
          </a:xfrm>
        </p:grpSpPr>
        <p:sp>
          <p:nvSpPr>
            <p:cNvPr id="46" name="타원 45"/>
            <p:cNvSpPr/>
            <p:nvPr/>
          </p:nvSpPr>
          <p:spPr>
            <a:xfrm>
              <a:off x="5715000" y="4953000"/>
              <a:ext cx="381000" cy="1066800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5478510" y="4475492"/>
              <a:ext cx="762000" cy="470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 smtClean="0">
                  <a:solidFill>
                    <a:srgbClr val="FF0000"/>
                  </a:solidFill>
                  <a:latin typeface="+mn-lt"/>
                </a:rPr>
                <a:t>~70M</a:t>
              </a:r>
              <a:endParaRPr lang="ko-KR" altLang="en-US" sz="25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7400" y="2100785"/>
            <a:ext cx="1028700" cy="1023415"/>
            <a:chOff x="2057400" y="2100785"/>
            <a:chExt cx="1028700" cy="1023415"/>
          </a:xfrm>
        </p:grpSpPr>
        <p:sp>
          <p:nvSpPr>
            <p:cNvPr id="33" name="타원 32"/>
            <p:cNvSpPr/>
            <p:nvPr/>
          </p:nvSpPr>
          <p:spPr>
            <a:xfrm>
              <a:off x="2306753" y="2577839"/>
              <a:ext cx="529995" cy="546361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500" dirty="0">
                <a:solidFill>
                  <a:srgbClr val="FF0000"/>
                </a:solidFill>
              </a:endParaRPr>
            </a:p>
          </p:txBody>
        </p:sp>
        <p:sp>
          <p:nvSpPr>
            <p:cNvPr id="25" name="직사각형 46"/>
            <p:cNvSpPr/>
            <p:nvPr/>
          </p:nvSpPr>
          <p:spPr>
            <a:xfrm>
              <a:off x="2057400" y="2100785"/>
              <a:ext cx="10287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 smtClean="0">
                  <a:solidFill>
                    <a:srgbClr val="FF0000"/>
                  </a:solidFill>
                  <a:latin typeface="+mn-lt"/>
                </a:rPr>
                <a:t>1.5B</a:t>
              </a:r>
              <a:endParaRPr lang="ko-KR" altLang="en-US" sz="25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4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796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&amp;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519688" cy="5029200"/>
          </a:xfrm>
        </p:spPr>
        <p:txBody>
          <a:bodyPr/>
          <a:lstStyle/>
          <a:p>
            <a:r>
              <a:rPr lang="en-US" dirty="0" smtClean="0"/>
              <a:t>Dark side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Cross-interference</a:t>
            </a:r>
            <a:r>
              <a:rPr lang="en-US" dirty="0" smtClean="0"/>
              <a:t> due to incompatible PHY/MAC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7213" y="1066800"/>
            <a:ext cx="4776787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 smtClean="0"/>
              <a:t>Bright side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/>
              <a:t>New application via </a:t>
            </a:r>
            <a:r>
              <a:rPr lang="en-US" dirty="0" smtClean="0">
                <a:solidFill>
                  <a:srgbClr val="FF0000"/>
                </a:solidFill>
              </a:rPr>
              <a:t>information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타원 21"/>
          <p:cNvSpPr/>
          <p:nvPr/>
        </p:nvSpPr>
        <p:spPr>
          <a:xfrm>
            <a:off x="1968062" y="3962400"/>
            <a:ext cx="1752600" cy="1676400"/>
          </a:xfrm>
          <a:prstGeom prst="ellipse">
            <a:avLst/>
          </a:prstGeom>
          <a:solidFill>
            <a:schemeClr val="accent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20"/>
          <p:cNvSpPr/>
          <p:nvPr/>
        </p:nvSpPr>
        <p:spPr>
          <a:xfrm>
            <a:off x="367862" y="2590800"/>
            <a:ext cx="2362200" cy="2362200"/>
          </a:xfrm>
          <a:prstGeom prst="ellipse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19"/>
          <p:cNvSpPr/>
          <p:nvPr/>
        </p:nvSpPr>
        <p:spPr>
          <a:xfrm>
            <a:off x="2349062" y="2667000"/>
            <a:ext cx="1752600" cy="1676400"/>
          </a:xfrm>
          <a:prstGeom prst="ellipse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29862" y="3124200"/>
            <a:ext cx="2514600" cy="2100941"/>
            <a:chOff x="3429000" y="3886200"/>
            <a:chExt cx="2514600" cy="2100941"/>
          </a:xfrm>
        </p:grpSpPr>
        <p:grpSp>
          <p:nvGrpSpPr>
            <p:cNvPr id="11" name="그룹 22"/>
            <p:cNvGrpSpPr/>
            <p:nvPr/>
          </p:nvGrpSpPr>
          <p:grpSpPr>
            <a:xfrm>
              <a:off x="4848225" y="5191125"/>
              <a:ext cx="685800" cy="796016"/>
              <a:chOff x="3962400" y="4029075"/>
              <a:chExt cx="533401" cy="619125"/>
            </a:xfrm>
          </p:grpSpPr>
          <p:sp>
            <p:nvSpPr>
              <p:cNvPr id="16" name="타원 23"/>
              <p:cNvSpPr/>
              <p:nvPr/>
            </p:nvSpPr>
            <p:spPr>
              <a:xfrm>
                <a:off x="3962400" y="4029075"/>
                <a:ext cx="457200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Picture 15" descr="C:\Users\minkim\Desktop\Bluetooth_LOG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18"/>
              <a:stretch>
                <a:fillRect/>
              </a:stretch>
            </p:blipFill>
            <p:spPr bwMode="auto">
              <a:xfrm>
                <a:off x="3962400" y="4038600"/>
                <a:ext cx="533401" cy="60960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그룹 27"/>
            <p:cNvGrpSpPr/>
            <p:nvPr/>
          </p:nvGrpSpPr>
          <p:grpSpPr>
            <a:xfrm>
              <a:off x="5181600" y="3886200"/>
              <a:ext cx="762000" cy="762000"/>
              <a:chOff x="762000" y="3886200"/>
              <a:chExt cx="609600" cy="609600"/>
            </a:xfrm>
          </p:grpSpPr>
          <p:sp>
            <p:nvSpPr>
              <p:cNvPr id="14" name="타원 28"/>
              <p:cNvSpPr/>
              <p:nvPr/>
            </p:nvSpPr>
            <p:spPr>
              <a:xfrm>
                <a:off x="781050" y="391477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" name="Picture 13" descr="C:\Users\minkim\Desktop\zigbee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8625"/>
              <a:stretch>
                <a:fillRect/>
              </a:stretch>
            </p:blipFill>
            <p:spPr bwMode="auto">
              <a:xfrm>
                <a:off x="762000" y="3886200"/>
                <a:ext cx="609600" cy="60960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6" descr="https://upload.wikimedia.org/wikipedia/commons/thumb/3/32/Wi-Fi_Logo.svg/2000px-Wi-Fi_Logo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4191000"/>
              <a:ext cx="1003380" cy="643668"/>
            </a:xfrm>
            <a:prstGeom prst="rect">
              <a:avLst/>
            </a:prstGeom>
            <a:noFill/>
          </p:spPr>
        </p:pic>
      </p:grpSp>
      <p:sp>
        <p:nvSpPr>
          <p:cNvPr id="18" name="폭발 1 35"/>
          <p:cNvSpPr/>
          <p:nvPr/>
        </p:nvSpPr>
        <p:spPr>
          <a:xfrm>
            <a:off x="1663262" y="3505200"/>
            <a:ext cx="1905000" cy="1143000"/>
          </a:xfrm>
          <a:prstGeom prst="irregularSeal1">
            <a:avLst/>
          </a:prstGeom>
          <a:solidFill>
            <a:srgbClr val="FF0000"/>
          </a:solidFill>
          <a:ln w="476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HY중고딕"/>
                <a:cs typeface="Verdana" pitchFamily="34" charset="0"/>
              </a:rPr>
              <a:t>collision</a:t>
            </a:r>
            <a:endParaRPr kumimoji="0" lang="ko-KR" altLang="en-US" sz="15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HY중고딕"/>
              <a:cs typeface="Verdan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49838" y="1066800"/>
            <a:ext cx="14590" cy="5105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440991" y="2347158"/>
            <a:ext cx="4629230" cy="1234242"/>
            <a:chOff x="780970" y="1119672"/>
            <a:chExt cx="4629230" cy="1234242"/>
          </a:xfrm>
        </p:grpSpPr>
        <p:sp>
          <p:nvSpPr>
            <p:cNvPr id="22" name="모서리가 둥근 직사각형 42"/>
            <p:cNvSpPr/>
            <p:nvPr/>
          </p:nvSpPr>
          <p:spPr>
            <a:xfrm>
              <a:off x="938213" y="1219200"/>
              <a:ext cx="4471987" cy="1134714"/>
            </a:xfrm>
            <a:prstGeom prst="roundRect">
              <a:avLst/>
            </a:prstGeom>
            <a:solidFill>
              <a:schemeClr val="tx1">
                <a:alpha val="44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6" descr="https://upload.wikimedia.org/wikipedia/commons/thumb/3/32/Wi-Fi_Logo.svg/2000px-Wi-Fi_Logo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970" y="1119672"/>
              <a:ext cx="802176" cy="514596"/>
            </a:xfrm>
            <a:prstGeom prst="rect">
              <a:avLst/>
            </a:prstGeom>
            <a:noFill/>
          </p:spPr>
        </p:pic>
        <p:pic>
          <p:nvPicPr>
            <p:cNvPr id="24" name="Picture 2" descr="C:\Users\minkim\Desktop\linksyswrt54g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4574" y="1479821"/>
              <a:ext cx="1117082" cy="785234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4419600" y="3568548"/>
            <a:ext cx="4650621" cy="1308252"/>
            <a:chOff x="761994" y="2677155"/>
            <a:chExt cx="4650621" cy="1308252"/>
          </a:xfrm>
        </p:grpSpPr>
        <p:sp>
          <p:nvSpPr>
            <p:cNvPr id="26" name="모서리가 둥근 직사각형 44"/>
            <p:cNvSpPr/>
            <p:nvPr/>
          </p:nvSpPr>
          <p:spPr>
            <a:xfrm>
              <a:off x="914400" y="2819400"/>
              <a:ext cx="4498215" cy="1166007"/>
            </a:xfrm>
            <a:prstGeom prst="roundRect">
              <a:avLst/>
            </a:prstGeom>
            <a:solidFill>
              <a:schemeClr val="accent1">
                <a:alpha val="66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7" name="Picture 3" descr="C:\Users\minkim\Desktop\image_title_tlbmu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43000" y="2800350"/>
              <a:ext cx="1588637" cy="1175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8" name="그룹 46"/>
            <p:cNvGrpSpPr/>
            <p:nvPr/>
          </p:nvGrpSpPr>
          <p:grpSpPr>
            <a:xfrm>
              <a:off x="761994" y="2677155"/>
              <a:ext cx="527743" cy="652513"/>
              <a:chOff x="3962400" y="4140688"/>
              <a:chExt cx="410468" cy="507511"/>
            </a:xfrm>
          </p:grpSpPr>
          <p:sp>
            <p:nvSpPr>
              <p:cNvPr id="29" name="타원 59"/>
              <p:cNvSpPr/>
              <p:nvPr/>
            </p:nvSpPr>
            <p:spPr>
              <a:xfrm>
                <a:off x="3962401" y="4140688"/>
                <a:ext cx="355604" cy="497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" name="Picture 15" descr="C:\Users\minkim\Desktop\Bluetooth_LOG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418"/>
              <a:stretch>
                <a:fillRect/>
              </a:stretch>
            </p:blipFill>
            <p:spPr bwMode="auto">
              <a:xfrm>
                <a:off x="3962400" y="4179093"/>
                <a:ext cx="410468" cy="4691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4390635" y="4939652"/>
            <a:ext cx="4679586" cy="1288821"/>
            <a:chOff x="762001" y="4425258"/>
            <a:chExt cx="4679586" cy="1288821"/>
          </a:xfrm>
        </p:grpSpPr>
        <p:sp>
          <p:nvSpPr>
            <p:cNvPr id="32" name="모서리가 둥근 직사각형 65"/>
            <p:cNvSpPr/>
            <p:nvPr/>
          </p:nvSpPr>
          <p:spPr>
            <a:xfrm>
              <a:off x="914400" y="4495800"/>
              <a:ext cx="4527187" cy="1218279"/>
            </a:xfrm>
            <a:prstGeom prst="roundRect">
              <a:avLst/>
            </a:prstGeom>
            <a:solidFill>
              <a:srgbClr val="C00000">
                <a:alpha val="63000"/>
              </a:srgb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3" name="Picture 2" descr="http://www.sensorsmag.com/files/sensor/nodes/2015/16778/FIGURE_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34684" y="4509257"/>
              <a:ext cx="1441794" cy="1202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4" name="그룹 66"/>
            <p:cNvGrpSpPr/>
            <p:nvPr/>
          </p:nvGrpSpPr>
          <p:grpSpPr>
            <a:xfrm>
              <a:off x="762001" y="4425258"/>
              <a:ext cx="527738" cy="527737"/>
              <a:chOff x="762000" y="4073610"/>
              <a:chExt cx="422190" cy="422190"/>
            </a:xfrm>
          </p:grpSpPr>
          <p:sp>
            <p:nvSpPr>
              <p:cNvPr id="35" name="타원 67"/>
              <p:cNvSpPr/>
              <p:nvPr/>
            </p:nvSpPr>
            <p:spPr>
              <a:xfrm>
                <a:off x="781050" y="4107125"/>
                <a:ext cx="346708" cy="3410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6" name="Picture 13" descr="C:\Users\minkim\Desktop\zigbee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8625"/>
              <a:stretch>
                <a:fillRect/>
              </a:stretch>
            </p:blipFill>
            <p:spPr bwMode="auto">
              <a:xfrm>
                <a:off x="762000" y="4073610"/>
                <a:ext cx="422190" cy="42219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6038616" y="2880558"/>
            <a:ext cx="1962384" cy="659102"/>
            <a:chOff x="3981216" y="1717743"/>
            <a:chExt cx="1962384" cy="659102"/>
          </a:xfrm>
        </p:grpSpPr>
        <p:pic>
          <p:nvPicPr>
            <p:cNvPr id="38" name="Picture 5" descr="C:\Users\minkim\Desktop\Categories-applications-internet-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1216" y="1717743"/>
              <a:ext cx="640352" cy="640352"/>
            </a:xfrm>
            <a:prstGeom prst="rect">
              <a:avLst/>
            </a:prstGeom>
            <a:noFill/>
          </p:spPr>
        </p:pic>
        <p:sp>
          <p:nvSpPr>
            <p:cNvPr id="39" name="직사각형 69"/>
            <p:cNvSpPr/>
            <p:nvPr/>
          </p:nvSpPr>
          <p:spPr>
            <a:xfrm>
              <a:off x="4114800" y="1976735"/>
              <a:ext cx="1828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+mn-lt"/>
                </a:rPr>
                <a:t>Internet</a:t>
              </a:r>
              <a:endParaRPr lang="ko-KR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99940" y="2575758"/>
            <a:ext cx="1744060" cy="675435"/>
            <a:chOff x="6409340" y="1701410"/>
            <a:chExt cx="1744060" cy="675435"/>
          </a:xfrm>
        </p:grpSpPr>
        <p:pic>
          <p:nvPicPr>
            <p:cNvPr id="41" name="Picture 19" descr="http://www.ecotourism.org.au/themes/ecotourism/images/mark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9340" y="1701410"/>
              <a:ext cx="600950" cy="600950"/>
            </a:xfrm>
            <a:prstGeom prst="rect">
              <a:avLst/>
            </a:prstGeom>
            <a:noFill/>
          </p:spPr>
        </p:pic>
        <p:sp>
          <p:nvSpPr>
            <p:cNvPr id="42" name="직사각형 70"/>
            <p:cNvSpPr/>
            <p:nvPr/>
          </p:nvSpPr>
          <p:spPr>
            <a:xfrm>
              <a:off x="6477000" y="1976735"/>
              <a:ext cx="167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+mn-lt"/>
                </a:rPr>
                <a:t>Location</a:t>
              </a:r>
              <a:endParaRPr lang="ko-KR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34150" y="4079862"/>
            <a:ext cx="2559044" cy="707886"/>
            <a:chOff x="4546606" y="3312784"/>
            <a:chExt cx="2559044" cy="707886"/>
          </a:xfrm>
        </p:grpSpPr>
        <p:pic>
          <p:nvPicPr>
            <p:cNvPr id="44" name="Picture 21" descr="C:\Users\minkim\Desktop\Resized_18169-NRKTSP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8929" t="17500" r="6250" b="20000"/>
            <a:stretch>
              <a:fillRect/>
            </a:stretch>
          </p:blipFill>
          <p:spPr bwMode="auto">
            <a:xfrm>
              <a:off x="4546606" y="3398383"/>
              <a:ext cx="776342" cy="572041"/>
            </a:xfrm>
            <a:prstGeom prst="rect">
              <a:avLst/>
            </a:prstGeom>
            <a:noFill/>
          </p:spPr>
        </p:pic>
        <p:sp>
          <p:nvSpPr>
            <p:cNvPr id="45" name="직사각형 73"/>
            <p:cNvSpPr/>
            <p:nvPr/>
          </p:nvSpPr>
          <p:spPr>
            <a:xfrm>
              <a:off x="4667250" y="3312784"/>
              <a:ext cx="2438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+mn-lt"/>
                </a:rPr>
                <a:t>Personal Health Information</a:t>
              </a:r>
              <a:endParaRPr lang="ko-KR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34150" y="5098325"/>
            <a:ext cx="2559050" cy="1015663"/>
            <a:chOff x="5107127" y="5238906"/>
            <a:chExt cx="2559050" cy="1015663"/>
          </a:xfrm>
        </p:grpSpPr>
        <p:pic>
          <p:nvPicPr>
            <p:cNvPr id="47" name="Picture 25" descr="C:\Users\minkim\Desktop\tes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7127" y="5411880"/>
              <a:ext cx="659446" cy="765033"/>
            </a:xfrm>
            <a:prstGeom prst="rect">
              <a:avLst/>
            </a:prstGeom>
            <a:noFill/>
          </p:spPr>
        </p:pic>
        <p:sp>
          <p:nvSpPr>
            <p:cNvPr id="48" name="직사각형 77"/>
            <p:cNvSpPr/>
            <p:nvPr/>
          </p:nvSpPr>
          <p:spPr>
            <a:xfrm>
              <a:off x="5297239" y="5238906"/>
              <a:ext cx="2368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chemeClr val="bg1"/>
                  </a:solidFill>
                  <a:latin typeface="+mn-lt"/>
                </a:rPr>
                <a:t>Environmental </a:t>
              </a:r>
            </a:p>
            <a:p>
              <a:r>
                <a:rPr lang="en-US" altLang="ko-KR" sz="2000" dirty="0" smtClean="0">
                  <a:solidFill>
                    <a:schemeClr val="bg1"/>
                  </a:solidFill>
                  <a:latin typeface="+mn-lt"/>
                </a:rPr>
                <a:t>Monitoring </a:t>
              </a:r>
            </a:p>
            <a:p>
              <a:r>
                <a:rPr lang="en-US" altLang="ko-KR" sz="2000" dirty="0" smtClean="0">
                  <a:solidFill>
                    <a:schemeClr val="bg1"/>
                  </a:solidFill>
                  <a:latin typeface="+mn-lt"/>
                </a:rPr>
                <a:t>Information </a:t>
              </a:r>
              <a:endParaRPr lang="ko-KR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1735" y="1031982"/>
            <a:ext cx="9067800" cy="52578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828252" y="2212962"/>
            <a:ext cx="5791200" cy="2362200"/>
            <a:chOff x="1752600" y="2362200"/>
            <a:chExt cx="5791200" cy="2362200"/>
          </a:xfrm>
        </p:grpSpPr>
        <p:sp>
          <p:nvSpPr>
            <p:cNvPr id="54" name="타원 87"/>
            <p:cNvSpPr/>
            <p:nvPr/>
          </p:nvSpPr>
          <p:spPr>
            <a:xfrm>
              <a:off x="1752600" y="2362200"/>
              <a:ext cx="5791200" cy="2362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pic>
          <p:nvPicPr>
            <p:cNvPr id="55" name="Picture 30" descr="https://pixabay.com/static/uploads/photo/2013/07/13/12/43/bulb-160207_640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10027" y="2521102"/>
              <a:ext cx="1119188" cy="1524001"/>
            </a:xfrm>
            <a:prstGeom prst="rect">
              <a:avLst/>
            </a:prstGeom>
            <a:noFill/>
          </p:spPr>
        </p:pic>
        <p:sp>
          <p:nvSpPr>
            <p:cNvPr id="56" name="직사각형 90"/>
            <p:cNvSpPr/>
            <p:nvPr/>
          </p:nvSpPr>
          <p:spPr>
            <a:xfrm>
              <a:off x="2582067" y="2735624"/>
              <a:ext cx="464264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000" dirty="0" smtClean="0">
                  <a:solidFill>
                    <a:schemeClr val="tx1"/>
                  </a:solidFill>
                  <a:latin typeface="+mn-lt"/>
                </a:rPr>
                <a:t>Address issue &amp;</a:t>
              </a:r>
            </a:p>
            <a:p>
              <a:r>
                <a:rPr lang="en-US" altLang="ko-KR" sz="3000" dirty="0" smtClean="0">
                  <a:solidFill>
                    <a:schemeClr val="tx1"/>
                  </a:solidFill>
                  <a:latin typeface="+mn-lt"/>
                </a:rPr>
                <a:t>Explore opportunity</a:t>
              </a:r>
            </a:p>
            <a:p>
              <a:r>
                <a:rPr lang="en-US" altLang="ko-KR" sz="3000" dirty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en-US" altLang="ko-KR" sz="3000" dirty="0" smtClean="0">
                  <a:solidFill>
                    <a:schemeClr val="tx1"/>
                  </a:solidFill>
                  <a:latin typeface="+mn-lt"/>
                </a:rPr>
                <a:t>ia comm. between tech.</a:t>
              </a:r>
              <a:endParaRPr lang="ko-KR" altLang="en-US" sz="30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6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42108"/>
            <a:ext cx="8458200" cy="796092"/>
          </a:xfrm>
        </p:spPr>
        <p:txBody>
          <a:bodyPr>
            <a:noAutofit/>
          </a:bodyPr>
          <a:lstStyle/>
          <a:p>
            <a:r>
              <a:rPr lang="en-US" altLang="ko-KR" sz="4500" dirty="0" smtClean="0"/>
              <a:t>Is there an existing solution?</a:t>
            </a:r>
            <a:endParaRPr lang="ko-KR" altLang="en-US" sz="4500" dirty="0"/>
          </a:p>
        </p:txBody>
      </p:sp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53340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altLang="ko-KR" dirty="0" smtClean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en-US" altLang="ko-KR" dirty="0"/>
          </a:p>
          <a:p>
            <a:pPr lvl="0"/>
            <a:endParaRPr lang="en-US" altLang="ko-KR" dirty="0" smtClean="0"/>
          </a:p>
          <a:p>
            <a:pPr lvl="0"/>
            <a:endParaRPr lang="en-US" altLang="ko-KR" dirty="0"/>
          </a:p>
          <a:p>
            <a:pPr lvl="0"/>
            <a:r>
              <a:rPr lang="en-US" altLang="ko-KR" dirty="0" smtClean="0"/>
              <a:t>Traditionally, technologies communicate via multi-radio gateways</a:t>
            </a:r>
          </a:p>
          <a:p>
            <a:pPr lvl="0"/>
            <a:endParaRPr lang="en-US" altLang="ko-KR" dirty="0" smtClean="0"/>
          </a:p>
          <a:p>
            <a:pPr lvl="0"/>
            <a:r>
              <a:rPr lang="en-US" altLang="ko-KR" dirty="0" err="1" smtClean="0"/>
              <a:t>FreeBee</a:t>
            </a:r>
            <a:r>
              <a:rPr lang="en-US" altLang="ko-KR" dirty="0" smtClean="0"/>
              <a:t> allows coexisting wireless technologies to </a:t>
            </a:r>
            <a:r>
              <a:rPr lang="en-US" altLang="ko-KR" b="1" i="1" dirty="0">
                <a:solidFill>
                  <a:srgbClr val="FF0000"/>
                </a:solidFill>
              </a:rPr>
              <a:t>directly</a:t>
            </a:r>
            <a:r>
              <a:rPr lang="en-US" altLang="ko-KR" dirty="0"/>
              <a:t> talk to each </a:t>
            </a:r>
            <a:r>
              <a:rPr lang="en-US" altLang="ko-KR" dirty="0" smtClean="0"/>
              <a:t>other</a:t>
            </a:r>
            <a:endParaRPr lang="ko-KR" altLang="en-US" dirty="0"/>
          </a:p>
        </p:txBody>
      </p:sp>
      <p:pic>
        <p:nvPicPr>
          <p:cNvPr id="4" name="Picture 3" descr="C:\Users\minkim\Desktop\mic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2" descr="C:\Users\minkim\Desktop\linksyswrt54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057400" cy="1334194"/>
          </a:xfrm>
          <a:prstGeom prst="rect">
            <a:avLst/>
          </a:prstGeom>
          <a:noFill/>
        </p:spPr>
      </p:pic>
      <p:pic>
        <p:nvPicPr>
          <p:cNvPr id="6" name="Picture 13" descr="C:\Users\minkim\Desktop\zigbe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71800"/>
            <a:ext cx="609600" cy="854084"/>
          </a:xfrm>
          <a:prstGeom prst="rect">
            <a:avLst/>
          </a:prstGeom>
          <a:noFill/>
        </p:spPr>
      </p:pic>
      <p:pic>
        <p:nvPicPr>
          <p:cNvPr id="7" name="Picture 14" descr="C:\Users\minkim\Desktop\Wi-Fi-Allia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143000"/>
            <a:ext cx="915439" cy="587254"/>
          </a:xfrm>
          <a:prstGeom prst="rect">
            <a:avLst/>
          </a:prstGeom>
          <a:noFill/>
        </p:spPr>
      </p:pic>
      <p:pic>
        <p:nvPicPr>
          <p:cNvPr id="98308" name="Picture 4" descr="https://encrypted-tbn0.gstatic.com/images?q=tbn:ANd9GcTBQo72PCLJJpd58gelSKzxI0L089Yxf-ixpHNECY68epZ5pFi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581400"/>
            <a:ext cx="1437588" cy="1162051"/>
          </a:xfrm>
          <a:prstGeom prst="rect">
            <a:avLst/>
          </a:prstGeom>
          <a:noFill/>
        </p:spPr>
      </p:pic>
      <p:pic>
        <p:nvPicPr>
          <p:cNvPr id="11" name="Picture 15" descr="C:\Users\minkim\Desktop\Bluetooth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3718" y="3200400"/>
            <a:ext cx="1544682" cy="381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590800" y="2198481"/>
            <a:ext cx="3321527" cy="1992519"/>
            <a:chOff x="3354906" y="3526241"/>
            <a:chExt cx="3321527" cy="1992519"/>
          </a:xfrm>
        </p:grpSpPr>
        <p:pic>
          <p:nvPicPr>
            <p:cNvPr id="4098" name="Picture 2" descr="http://www.libelium.com/libelium-images/generico2/waspmote_exp_radio_board_2-37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08" y="3977827"/>
              <a:ext cx="1444625" cy="1540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왼쪽/오른쪽 화살표 19"/>
            <p:cNvSpPr/>
            <p:nvPr/>
          </p:nvSpPr>
          <p:spPr>
            <a:xfrm rot="1848654">
              <a:off x="5608630" y="4883234"/>
              <a:ext cx="1067803" cy="60960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왼쪽/오른쪽 화살표 19"/>
            <p:cNvSpPr/>
            <p:nvPr/>
          </p:nvSpPr>
          <p:spPr>
            <a:xfrm rot="20021115">
              <a:off x="3354906" y="4824106"/>
              <a:ext cx="1067803" cy="60960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왼쪽/오른쪽 화살표 19"/>
            <p:cNvSpPr/>
            <p:nvPr/>
          </p:nvSpPr>
          <p:spPr>
            <a:xfrm rot="16200000">
              <a:off x="4489948" y="3755343"/>
              <a:ext cx="1067803" cy="60960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그룹 27"/>
          <p:cNvGrpSpPr/>
          <p:nvPr/>
        </p:nvGrpSpPr>
        <p:grpSpPr>
          <a:xfrm>
            <a:off x="2669732" y="2362200"/>
            <a:ext cx="3124200" cy="2286000"/>
            <a:chOff x="7391400" y="762000"/>
            <a:chExt cx="3124200" cy="2286000"/>
          </a:xfrm>
        </p:grpSpPr>
        <p:sp>
          <p:nvSpPr>
            <p:cNvPr id="19" name="원형 화살표 25"/>
            <p:cNvSpPr/>
            <p:nvPr/>
          </p:nvSpPr>
          <p:spPr>
            <a:xfrm rot="5400000" flipV="1">
              <a:off x="7810500" y="342900"/>
              <a:ext cx="2286000" cy="3124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38934"/>
                <a:gd name="adj5" fmla="val 125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50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제목 13"/>
            <p:cNvSpPr txBox="1">
              <a:spLocks/>
            </p:cNvSpPr>
            <p:nvPr/>
          </p:nvSpPr>
          <p:spPr>
            <a:xfrm>
              <a:off x="7832924" y="1292916"/>
              <a:ext cx="2244720" cy="1143000"/>
            </a:xfrm>
            <a:prstGeom prst="rect">
              <a:avLst/>
            </a:prstGeom>
          </p:spPr>
          <p:txBody>
            <a:bodyPr vert="horz" lIns="45720" rIns="4572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itchFamily="34" charset="0"/>
                  <a:cs typeface="Verdana" pitchFamily="34" charset="0"/>
                </a:rPr>
                <a:t>FreeBee</a:t>
              </a:r>
              <a:endPara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Verdana" pitchFamily="34" charset="0"/>
              </a:endParaRPr>
            </a:p>
          </p:txBody>
        </p:sp>
      </p:grpSp>
      <p:sp>
        <p:nvSpPr>
          <p:cNvPr id="24" name="모서리가 둥근 사각형 설명선 23"/>
          <p:cNvSpPr/>
          <p:nvPr/>
        </p:nvSpPr>
        <p:spPr>
          <a:xfrm>
            <a:off x="4997165" y="1095743"/>
            <a:ext cx="4072809" cy="1311616"/>
          </a:xfrm>
          <a:prstGeom prst="wedgeRoundRectCallout">
            <a:avLst>
              <a:gd name="adj1" fmla="val -44189"/>
              <a:gd name="adj2" fmla="val 102281"/>
              <a:gd name="adj3" fmla="val 16667"/>
            </a:avLst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</a:rPr>
              <a:t>- Extra HW cost (&gt; </a:t>
            </a:r>
            <a:r>
              <a:rPr lang="en-US" altLang="ko-KR" dirty="0">
                <a:solidFill>
                  <a:schemeClr val="tx1"/>
                </a:solidFill>
              </a:rPr>
              <a:t>$150)</a:t>
            </a:r>
          </a:p>
          <a:p>
            <a:pPr algn="l"/>
            <a:r>
              <a:rPr lang="en-US" altLang="ko-KR" dirty="0" smtClean="0">
                <a:solidFill>
                  <a:schemeClr val="tx1"/>
                </a:solidFill>
              </a:rPr>
              <a:t>- Control traffic overhead</a:t>
            </a:r>
            <a:endParaRPr lang="ko-KR" altLang="en-US" dirty="0">
              <a:solidFill>
                <a:schemeClr val="tx1"/>
              </a:solidFill>
            </a:endParaRPr>
          </a:p>
          <a:p>
            <a:pPr algn="l"/>
            <a:r>
              <a:rPr lang="en-US" altLang="ko-KR" dirty="0" smtClean="0">
                <a:solidFill>
                  <a:schemeClr val="tx1"/>
                </a:solidFill>
              </a:rPr>
              <a:t>- Deployment complexity</a:t>
            </a:r>
          </a:p>
        </p:txBody>
      </p:sp>
      <p:sp>
        <p:nvSpPr>
          <p:cNvPr id="10" name="Multiply 9"/>
          <p:cNvSpPr/>
          <p:nvPr/>
        </p:nvSpPr>
        <p:spPr>
          <a:xfrm>
            <a:off x="5462002" y="370069"/>
            <a:ext cx="3143134" cy="2762963"/>
          </a:xfrm>
          <a:prstGeom prst="mathMultiply">
            <a:avLst>
              <a:gd name="adj1" fmla="val 8611"/>
            </a:avLst>
          </a:prstGeom>
          <a:solidFill>
            <a:srgbClr val="C0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내용 개체 틀 2"/>
          <p:cNvSpPr>
            <a:spLocks noGrp="1"/>
          </p:cNvSpPr>
          <p:nvPr>
            <p:ph idx="1"/>
          </p:nvPr>
        </p:nvSpPr>
        <p:spPr>
          <a:xfrm>
            <a:off x="152400" y="992965"/>
            <a:ext cx="9067800" cy="5334000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A building block for </a:t>
            </a:r>
            <a:r>
              <a:rPr lang="en-US" altLang="ko-KR" i="1" dirty="0" smtClean="0">
                <a:solidFill>
                  <a:srgbClr val="FF0000"/>
                </a:solidFill>
              </a:rPr>
              <a:t>explicit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channel access coordination, reducing cross-technology interference</a:t>
            </a:r>
          </a:p>
          <a:p>
            <a:pPr lvl="0"/>
            <a:endParaRPr lang="en-US" altLang="ko-KR" kern="0" dirty="0" smtClean="0">
              <a:ea typeface="MS PGothic"/>
            </a:endParaRPr>
          </a:p>
          <a:p>
            <a:pPr lvl="0"/>
            <a:endParaRPr lang="en-US" altLang="ko-KR" kern="0" dirty="0" smtClean="0">
              <a:ea typeface="MS PGothic"/>
            </a:endParaRPr>
          </a:p>
          <a:p>
            <a:pPr marL="393192" lvl="1" indent="0">
              <a:buNone/>
            </a:pPr>
            <a:endParaRPr lang="en-US" altLang="ko-KR" sz="1100" kern="0" dirty="0" smtClean="0">
              <a:ea typeface="MS PGothic"/>
            </a:endParaRPr>
          </a:p>
          <a:p>
            <a:pPr lvl="1"/>
            <a:endParaRPr lang="en-US" altLang="ko-KR" kern="0" dirty="0" smtClean="0">
              <a:ea typeface="MS PGothic"/>
            </a:endParaRPr>
          </a:p>
          <a:p>
            <a:pPr lvl="1"/>
            <a:endParaRPr lang="en-US" altLang="ko-KR" kern="0" dirty="0" smtClean="0">
              <a:ea typeface="MS PGothic"/>
            </a:endParaRPr>
          </a:p>
          <a:p>
            <a:pPr marL="393192" lvl="1" indent="0">
              <a:buNone/>
            </a:pPr>
            <a:endParaRPr lang="en-US" altLang="ko-KR" kern="0" dirty="0" smtClean="0">
              <a:ea typeface="MS PGothic"/>
            </a:endParaRPr>
          </a:p>
          <a:p>
            <a:pPr lvl="1"/>
            <a:r>
              <a:rPr lang="en-US" altLang="ko-KR" dirty="0" smtClean="0"/>
              <a:t>Extends local mechanisms </a:t>
            </a:r>
            <a:r>
              <a:rPr lang="en-US" altLang="ko-KR" dirty="0" smtClean="0">
                <a:solidFill>
                  <a:srgbClr val="FF0000"/>
                </a:solidFill>
              </a:rPr>
              <a:t>globally</a:t>
            </a:r>
            <a:r>
              <a:rPr lang="en-US" altLang="ko-KR" dirty="0" smtClean="0"/>
              <a:t> across wireless tech.</a:t>
            </a:r>
            <a:endParaRPr lang="en-US" altLang="ko-KR" dirty="0"/>
          </a:p>
          <a:p>
            <a:pPr lvl="2"/>
            <a:r>
              <a:rPr lang="en-US" altLang="ko-KR" dirty="0" smtClean="0"/>
              <a:t>Global N</a:t>
            </a:r>
            <a:r>
              <a:rPr lang="en-US" dirty="0" smtClean="0"/>
              <a:t>etwork</a:t>
            </a:r>
            <a:r>
              <a:rPr lang="en-US" dirty="0"/>
              <a:t> </a:t>
            </a:r>
            <a:r>
              <a:rPr lang="en-US" dirty="0" smtClean="0"/>
              <a:t>Allocation </a:t>
            </a:r>
            <a:r>
              <a:rPr lang="en-US" dirty="0"/>
              <a:t>V</a:t>
            </a:r>
            <a:r>
              <a:rPr lang="en-US" dirty="0" smtClean="0"/>
              <a:t>ector (</a:t>
            </a:r>
            <a:r>
              <a:rPr lang="en-US" altLang="ko-KR" kern="0" dirty="0" smtClean="0">
                <a:ea typeface="MS PGothic"/>
              </a:rPr>
              <a:t>NAV) </a:t>
            </a:r>
            <a:endParaRPr lang="en-US" altLang="ko-KR" kern="0" dirty="0">
              <a:ea typeface="MS PGothic"/>
            </a:endParaRPr>
          </a:p>
          <a:p>
            <a:pPr lvl="2"/>
            <a:r>
              <a:rPr lang="en-US" altLang="ko-KR" kern="0" dirty="0" smtClean="0">
                <a:ea typeface="MS PGothic"/>
              </a:rPr>
              <a:t>Global RTS/CTS Reservation</a:t>
            </a:r>
          </a:p>
          <a:p>
            <a:pPr lvl="2"/>
            <a:r>
              <a:rPr lang="en-US" altLang="ko-KR" kern="0" dirty="0" smtClean="0">
                <a:ea typeface="MS PGothic"/>
              </a:rPr>
              <a:t>Global Time Division Multiple Access (TDMA)</a:t>
            </a:r>
          </a:p>
          <a:p>
            <a:pPr lvl="2"/>
            <a:endParaRPr lang="en-US" altLang="ko-KR" kern="0" dirty="0" smtClean="0">
              <a:ea typeface="MS PGothic"/>
            </a:endParaRPr>
          </a:p>
          <a:p>
            <a:pPr lvl="1"/>
            <a:endParaRPr lang="en-US" altLang="ko-KR" kern="0" dirty="0" smtClean="0">
              <a:ea typeface="MS PGothic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altLang="ko-KR" sz="4500" dirty="0" smtClean="0"/>
              <a:t>For spectrum efficiency </a:t>
            </a:r>
            <a:endParaRPr lang="ko-KR" altLang="en-US" sz="4500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032431" y="3656192"/>
            <a:ext cx="6721088" cy="161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>
            <a:spLocks/>
          </p:cNvSpPr>
          <p:nvPr/>
        </p:nvSpPr>
        <p:spPr>
          <a:xfrm>
            <a:off x="5611133" y="3355245"/>
            <a:ext cx="2716426" cy="56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noProof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Time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2145" y="2057400"/>
            <a:ext cx="3803152" cy="1937866"/>
            <a:chOff x="1813312" y="2118481"/>
            <a:chExt cx="3803152" cy="1937866"/>
          </a:xfrm>
        </p:grpSpPr>
        <p:sp>
          <p:nvSpPr>
            <p:cNvPr id="3" name="TextBox 2"/>
            <p:cNvSpPr txBox="1"/>
            <p:nvPr/>
          </p:nvSpPr>
          <p:spPr>
            <a:xfrm>
              <a:off x="3267402" y="374857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err="1" smtClean="0">
                  <a:solidFill>
                    <a:schemeClr val="tx1"/>
                  </a:solidFill>
                  <a:latin typeface="+mn-lt"/>
                </a:rPr>
                <a:t>WiFi</a:t>
              </a:r>
              <a:endParaRPr lang="en-US" sz="1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813312" y="2118481"/>
              <a:ext cx="3803152" cy="1504318"/>
              <a:chOff x="1813312" y="2118481"/>
              <a:chExt cx="3803152" cy="1504318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813312" y="2910835"/>
                <a:ext cx="3803152" cy="7119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17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2306" y="2728081"/>
                <a:ext cx="1086571" cy="775211"/>
              </a:xfrm>
              <a:prstGeom prst="rect">
                <a:avLst/>
              </a:prstGeom>
              <a:noFill/>
            </p:spPr>
          </p:pic>
          <p:sp>
            <p:nvSpPr>
              <p:cNvPr id="4" name="Cloud Callout 3"/>
              <p:cNvSpPr/>
              <p:nvPr/>
            </p:nvSpPr>
            <p:spPr>
              <a:xfrm>
                <a:off x="2480003" y="2118481"/>
                <a:ext cx="1904999" cy="568424"/>
              </a:xfrm>
              <a:prstGeom prst="cloudCallout">
                <a:avLst>
                  <a:gd name="adj1" fmla="val 24067"/>
                  <a:gd name="adj2" fmla="val 82103"/>
                </a:avLst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No traffic 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next 20ms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845744" y="2844467"/>
            <a:ext cx="1071702" cy="1175628"/>
            <a:chOff x="5616464" y="2895600"/>
            <a:chExt cx="1071702" cy="1175628"/>
          </a:xfrm>
        </p:grpSpPr>
        <p:grpSp>
          <p:nvGrpSpPr>
            <p:cNvPr id="7" name="Group 6"/>
            <p:cNvGrpSpPr/>
            <p:nvPr/>
          </p:nvGrpSpPr>
          <p:grpSpPr>
            <a:xfrm>
              <a:off x="5616464" y="2895600"/>
              <a:ext cx="869256" cy="717250"/>
              <a:chOff x="5616464" y="2895600"/>
              <a:chExt cx="869256" cy="717250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5616464" y="2895600"/>
                <a:ext cx="869256" cy="71725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19" name="Picture 3" descr="C:\Users\minkim\Desktop\micaZ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50440" y="2931576"/>
                <a:ext cx="543285" cy="597709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5773766" y="3763451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err="1" smtClean="0">
                  <a:solidFill>
                    <a:schemeClr val="tx1"/>
                  </a:solidFill>
                  <a:latin typeface="+mn-lt"/>
                </a:rPr>
                <a:t>ZigBee</a:t>
              </a:r>
              <a:endParaRPr lang="en-US" sz="1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2104739"/>
            <a:ext cx="2485557" cy="1933861"/>
            <a:chOff x="6485720" y="2155872"/>
            <a:chExt cx="2485557" cy="1933861"/>
          </a:xfrm>
        </p:grpSpPr>
        <p:grpSp>
          <p:nvGrpSpPr>
            <p:cNvPr id="10" name="Group 9"/>
            <p:cNvGrpSpPr/>
            <p:nvPr/>
          </p:nvGrpSpPr>
          <p:grpSpPr>
            <a:xfrm>
              <a:off x="6485720" y="2859687"/>
              <a:ext cx="1738513" cy="1230046"/>
              <a:chOff x="6485720" y="2859687"/>
              <a:chExt cx="1738513" cy="1230046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6485720" y="2895600"/>
                <a:ext cx="1738513" cy="717250"/>
              </a:xfrm>
              <a:prstGeom prst="rect">
                <a:avLst/>
              </a:prstGeom>
              <a:solidFill>
                <a:srgbClr val="FFC000"/>
              </a:solidFill>
              <a:ln w="412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18" name="Picture 2" descr="C:\Users\minkim\Desktop\linksyswrt54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11691" y="2859687"/>
                <a:ext cx="1086571" cy="775211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144404" y="3781956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err="1" smtClean="0">
                    <a:solidFill>
                      <a:schemeClr val="tx1"/>
                    </a:solidFill>
                    <a:latin typeface="+mn-lt"/>
                  </a:rPr>
                  <a:t>WiFi</a:t>
                </a:r>
                <a:endParaRPr lang="en-US" sz="1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28" name="Cloud Callout 27"/>
            <p:cNvSpPr/>
            <p:nvPr/>
          </p:nvSpPr>
          <p:spPr>
            <a:xfrm>
              <a:off x="7064455" y="2155872"/>
              <a:ext cx="1906822" cy="509592"/>
            </a:xfrm>
            <a:prstGeom prst="cloudCallout">
              <a:avLst>
                <a:gd name="adj1" fmla="val -26333"/>
                <a:gd name="adj2" fmla="val 78528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 need next 200ms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0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4500" dirty="0" smtClean="0"/>
              <a:t>For cost efficiency</a:t>
            </a:r>
            <a:endParaRPr lang="ko-KR" altLang="en-US" sz="4500" dirty="0"/>
          </a:p>
        </p:txBody>
      </p:sp>
      <p:sp>
        <p:nvSpPr>
          <p:cNvPr id="71" name="내용 개체 틀 2"/>
          <p:cNvSpPr>
            <a:spLocks noGrp="1"/>
          </p:cNvSpPr>
          <p:nvPr>
            <p:ph idx="1"/>
          </p:nvPr>
        </p:nvSpPr>
        <p:spPr>
          <a:xfrm>
            <a:off x="182880" y="11430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Support for Smart Home </a:t>
            </a:r>
            <a:endParaRPr lang="en-US" altLang="ko-KR" dirty="0"/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>
              <a:sym typeface="Wingdings" pitchFamily="2" charset="2"/>
            </a:endParaRPr>
          </a:p>
          <a:p>
            <a:pPr marL="393192" lvl="1" indent="0">
              <a:buNone/>
            </a:pPr>
            <a:r>
              <a:rPr lang="en-US" altLang="ko-KR" dirty="0">
                <a:sym typeface="Wingdings" pitchFamily="2" charset="2"/>
              </a:rPr>
              <a:t>	</a:t>
            </a:r>
            <a:r>
              <a:rPr lang="en-US" altLang="ko-KR" dirty="0" smtClean="0">
                <a:sym typeface="Wingdings" pitchFamily="2" charset="2"/>
              </a:rPr>
              <a:t>	Eliminates the need for the Gateway HW 		            bridging </a:t>
            </a:r>
            <a:r>
              <a:rPr lang="en-US" altLang="ko-KR" dirty="0" err="1" smtClean="0">
                <a:sym typeface="Wingdings" pitchFamily="2" charset="2"/>
              </a:rPr>
              <a:t>WiFi</a:t>
            </a:r>
            <a:r>
              <a:rPr lang="en-US" altLang="ko-KR" dirty="0" smtClean="0">
                <a:sym typeface="Wingdings" pitchFamily="2" charset="2"/>
              </a:rPr>
              <a:t> and ZigBee technologies (&gt;$150)</a:t>
            </a:r>
            <a:endParaRPr lang="en-US" altLang="ko-KR" kern="0" dirty="0" smtClean="0">
              <a:ea typeface="MS PGothic"/>
            </a:endParaRPr>
          </a:p>
          <a:p>
            <a:endParaRPr lang="ko-KR" altLang="en-US" dirty="0"/>
          </a:p>
        </p:txBody>
      </p:sp>
      <p:grpSp>
        <p:nvGrpSpPr>
          <p:cNvPr id="3" name="그룹 65"/>
          <p:cNvGrpSpPr/>
          <p:nvPr/>
        </p:nvGrpSpPr>
        <p:grpSpPr>
          <a:xfrm>
            <a:off x="926384" y="5410200"/>
            <a:ext cx="991316" cy="990600"/>
            <a:chOff x="7620000" y="1524000"/>
            <a:chExt cx="991316" cy="990600"/>
          </a:xfrm>
        </p:grpSpPr>
        <p:pic>
          <p:nvPicPr>
            <p:cNvPr id="41" name="Picture 4" descr="http://plungedindebt.com/wp-content/uploads/2013/01/dollarsig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1524000"/>
              <a:ext cx="991316" cy="990600"/>
            </a:xfrm>
            <a:prstGeom prst="rect">
              <a:avLst/>
            </a:prstGeom>
            <a:noFill/>
          </p:spPr>
        </p:pic>
        <p:sp>
          <p:nvSpPr>
            <p:cNvPr id="42" name="타원 41"/>
            <p:cNvSpPr/>
            <p:nvPr/>
          </p:nvSpPr>
          <p:spPr>
            <a:xfrm>
              <a:off x="7658100" y="1536700"/>
              <a:ext cx="914400" cy="927100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01133" y="2362200"/>
            <a:ext cx="240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5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Smartphone not associated</a:t>
            </a:r>
            <a:endParaRPr lang="ko-KR" altLang="en-US" sz="25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5" name="슬라이드 번호 개체 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7AD1-7CE3-4908-B8A1-7860D249BD31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32098" name="Picture 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151" y="1525079"/>
            <a:ext cx="6323435" cy="4038600"/>
          </a:xfrm>
          <a:prstGeom prst="rect">
            <a:avLst/>
          </a:prstGeom>
          <a:noFill/>
        </p:spPr>
      </p:pic>
      <p:grpSp>
        <p:nvGrpSpPr>
          <p:cNvPr id="32" name="그룹 31"/>
          <p:cNvGrpSpPr/>
          <p:nvPr/>
        </p:nvGrpSpPr>
        <p:grpSpPr>
          <a:xfrm>
            <a:off x="4388136" y="2631557"/>
            <a:ext cx="2572387" cy="1688118"/>
            <a:chOff x="4114800" y="5486400"/>
            <a:chExt cx="1905000" cy="1371600"/>
          </a:xfrm>
        </p:grpSpPr>
        <p:sp>
          <p:nvSpPr>
            <p:cNvPr id="22" name="타원 21"/>
            <p:cNvSpPr/>
            <p:nvPr/>
          </p:nvSpPr>
          <p:spPr>
            <a:xfrm>
              <a:off x="4114800" y="5486400"/>
              <a:ext cx="1905000" cy="1371600"/>
            </a:xfrm>
            <a:prstGeom prst="ellipse">
              <a:avLst/>
            </a:prstGeom>
            <a:solidFill>
              <a:schemeClr val="accent5">
                <a:lumMod val="75000"/>
                <a:alpha val="67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3746" y="5537886"/>
              <a:ext cx="150745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solidFill>
                    <a:schemeClr val="bg1"/>
                  </a:solidFill>
                  <a:latin typeface="+mn-lt"/>
                </a:rPr>
                <a:t>Away Mode</a:t>
              </a:r>
              <a:endParaRPr lang="ko-KR" altLang="en-US" sz="25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397296" y="2631557"/>
            <a:ext cx="2563228" cy="1688118"/>
            <a:chOff x="7086600" y="1295400"/>
            <a:chExt cx="1905000" cy="1371600"/>
          </a:xfrm>
        </p:grpSpPr>
        <p:sp>
          <p:nvSpPr>
            <p:cNvPr id="37" name="타원 36"/>
            <p:cNvSpPr/>
            <p:nvPr/>
          </p:nvSpPr>
          <p:spPr>
            <a:xfrm>
              <a:off x="7086600" y="1295400"/>
              <a:ext cx="1905000" cy="1371600"/>
            </a:xfrm>
            <a:prstGeom prst="ellipse">
              <a:avLst/>
            </a:prstGeom>
            <a:solidFill>
              <a:srgbClr val="FFC000">
                <a:alpha val="47000"/>
              </a:srgbClr>
            </a:solidFill>
            <a:ln w="412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0190" y="1369978"/>
              <a:ext cx="1507454" cy="38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 smtClean="0">
                  <a:solidFill>
                    <a:schemeClr val="bg1"/>
                  </a:solidFill>
                  <a:latin typeface="+mn-lt"/>
                </a:rPr>
                <a:t>Home Mode</a:t>
              </a:r>
              <a:endParaRPr lang="ko-KR" altLang="en-US" sz="25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32102" name="Picture 6" descr="http://origin.www.bravotv.com/media/imagecache/400x600/images/person/body/2012/david-murray-fu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1007" y="3218164"/>
            <a:ext cx="759343" cy="113901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830990" y="4333750"/>
            <a:ext cx="3783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5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Smartphone associated</a:t>
            </a:r>
            <a:endParaRPr lang="ko-KR" altLang="en-US" sz="25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29888" y="985065"/>
            <a:ext cx="5414112" cy="4120335"/>
            <a:chOff x="3729888" y="985065"/>
            <a:chExt cx="5414112" cy="4120335"/>
          </a:xfrm>
        </p:grpSpPr>
        <p:sp>
          <p:nvSpPr>
            <p:cNvPr id="19" name="TextBox 18"/>
            <p:cNvSpPr txBox="1"/>
            <p:nvPr/>
          </p:nvSpPr>
          <p:spPr>
            <a:xfrm>
              <a:off x="4843007" y="985065"/>
              <a:ext cx="430099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500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ZigBee smart home devices</a:t>
              </a:r>
              <a:endParaRPr lang="ko-KR" altLang="en-US" sz="2500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1" name="타원 41"/>
            <p:cNvSpPr/>
            <p:nvPr/>
          </p:nvSpPr>
          <p:spPr>
            <a:xfrm>
              <a:off x="7692044" y="2301960"/>
              <a:ext cx="1272542" cy="2803440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41"/>
            <p:cNvSpPr/>
            <p:nvPr/>
          </p:nvSpPr>
          <p:spPr>
            <a:xfrm rot="5400000">
              <a:off x="4788841" y="541248"/>
              <a:ext cx="705405" cy="282331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Straight Arrow Connector 45"/>
            <p:cNvCxnSpPr/>
            <p:nvPr/>
          </p:nvCxnSpPr>
          <p:spPr>
            <a:xfrm flipV="1">
              <a:off x="6553200" y="1413083"/>
              <a:ext cx="228600" cy="513940"/>
            </a:xfrm>
            <a:prstGeom prst="straightConnector1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Arrow Connector 45"/>
            <p:cNvCxnSpPr>
              <a:endCxn id="21" idx="0"/>
            </p:cNvCxnSpPr>
            <p:nvPr/>
          </p:nvCxnSpPr>
          <p:spPr>
            <a:xfrm>
              <a:off x="7692044" y="1388554"/>
              <a:ext cx="636271" cy="913406"/>
            </a:xfrm>
            <a:prstGeom prst="straightConnector1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" name="타원 41"/>
          <p:cNvSpPr/>
          <p:nvPr/>
        </p:nvSpPr>
        <p:spPr>
          <a:xfrm>
            <a:off x="5055580" y="3157364"/>
            <a:ext cx="1192476" cy="771016"/>
          </a:xfrm>
          <a:prstGeom prst="ellipse">
            <a:avLst/>
          </a:prstGeom>
          <a:solidFill>
            <a:schemeClr val="bg1"/>
          </a:solidFill>
          <a:ln w="539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2" descr="C:\Users\minkim\Desktop\linksyswrt54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2949" y="3242280"/>
            <a:ext cx="920285" cy="596792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567188" y="3154993"/>
            <a:ext cx="3680868" cy="2326131"/>
            <a:chOff x="1611168" y="2624938"/>
            <a:chExt cx="3680868" cy="2326131"/>
          </a:xfrm>
        </p:grpSpPr>
        <p:sp>
          <p:nvSpPr>
            <p:cNvPr id="28" name="타원 41"/>
            <p:cNvSpPr/>
            <p:nvPr/>
          </p:nvSpPr>
          <p:spPr>
            <a:xfrm>
              <a:off x="4099559" y="2624938"/>
              <a:ext cx="1192477" cy="7551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Straight Arrow Connector 45"/>
            <p:cNvCxnSpPr>
              <a:stCxn id="28" idx="3"/>
            </p:cNvCxnSpPr>
            <p:nvPr/>
          </p:nvCxnSpPr>
          <p:spPr>
            <a:xfrm flipH="1">
              <a:off x="2503298" y="3269535"/>
              <a:ext cx="1770895" cy="1241813"/>
            </a:xfrm>
            <a:prstGeom prst="straightConnector1">
              <a:avLst/>
            </a:prstGeom>
            <a:noFill/>
            <a:ln w="666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11168" y="4474015"/>
              <a:ext cx="14192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500" dirty="0" err="1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WiFi</a:t>
              </a:r>
              <a:r>
                <a:rPr lang="en-US" altLang="ko-KR" sz="2500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 AP</a:t>
              </a:r>
              <a:endParaRPr lang="ko-KR" altLang="en-US" sz="2500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7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3038 -0.000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8" grpId="0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/>
      <a:lstStyle>
        <a:defPPr>
          <a:defRPr sz="1600" dirty="0" smtClean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29783</TotalTime>
  <Words>1474</Words>
  <Application>Microsoft Office PowerPoint</Application>
  <PresentationFormat>On-screen Show (4:3)</PresentationFormat>
  <Paragraphs>582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HY신명조</vt:lpstr>
      <vt:lpstr>HY중고딕</vt:lpstr>
      <vt:lpstr>隶书</vt:lpstr>
      <vt:lpstr>MS PGothic</vt:lpstr>
      <vt:lpstr>新細明體</vt:lpstr>
      <vt:lpstr>宋体</vt:lpstr>
      <vt:lpstr>맑은 고딕</vt:lpstr>
      <vt:lpstr>Arial</vt:lpstr>
      <vt:lpstr>Calibri</vt:lpstr>
      <vt:lpstr>Constantia</vt:lpstr>
      <vt:lpstr>Verdana</vt:lpstr>
      <vt:lpstr>Wingdings</vt:lpstr>
      <vt:lpstr>Wingdings 2</vt:lpstr>
      <vt:lpstr>流畅</vt:lpstr>
      <vt:lpstr>             FreeBee  Cross-technology Communication via Free Side-channel</vt:lpstr>
      <vt:lpstr>Outline</vt:lpstr>
      <vt:lpstr>Outline</vt:lpstr>
      <vt:lpstr>Wireless is everywhere</vt:lpstr>
      <vt:lpstr>… and is only becoming denser </vt:lpstr>
      <vt:lpstr>Issue &amp; opportunity</vt:lpstr>
      <vt:lpstr>Is there an existing solution?</vt:lpstr>
      <vt:lpstr>For spectrum efficiency </vt:lpstr>
      <vt:lpstr>For cost efficiency</vt:lpstr>
      <vt:lpstr>For energy efficiency</vt:lpstr>
      <vt:lpstr>Outline</vt:lpstr>
      <vt:lpstr>FreeBee in a nutshell</vt:lpstr>
      <vt:lpstr>Key features of FreeBee</vt:lpstr>
      <vt:lpstr>FreeBee architecture</vt:lpstr>
      <vt:lpstr>FreeBee architecture: PHY</vt:lpstr>
      <vt:lpstr>S-FreeBee: modulation</vt:lpstr>
      <vt:lpstr>A-FreeBee: modulation</vt:lpstr>
      <vt:lpstr>FreeBee Architecture: PHY</vt:lpstr>
      <vt:lpstr>FreeBee demodulation </vt:lpstr>
      <vt:lpstr>Beacon detection solution</vt:lpstr>
      <vt:lpstr>Detection in practice</vt:lpstr>
      <vt:lpstr>Analytics on symbol error rate</vt:lpstr>
      <vt:lpstr>FreeBee architecture: MAC</vt:lpstr>
      <vt:lpstr>FreeBee MAC: interval multiplexing</vt:lpstr>
      <vt:lpstr>Interval multiplexing: example</vt:lpstr>
      <vt:lpstr>Cross-tech/channel broadcast</vt:lpstr>
      <vt:lpstr>Outline</vt:lpstr>
      <vt:lpstr>FreeBee prototype implementations</vt:lpstr>
      <vt:lpstr>Symbol error rate</vt:lpstr>
      <vt:lpstr>Interval multiplexing   </vt:lpstr>
      <vt:lpstr>Max. aggregated throughput</vt:lpstr>
      <vt:lpstr>Mobile &amp; duty-cycling</vt:lpstr>
      <vt:lpstr>Mobile &amp; duty-cycling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mess2</dc:creator>
  <cp:lastModifiedBy>minkim</cp:lastModifiedBy>
  <cp:revision>1620</cp:revision>
  <cp:lastPrinted>2015-02-16T19:03:32Z</cp:lastPrinted>
  <dcterms:created xsi:type="dcterms:W3CDTF">1601-01-01T00:00:00Z</dcterms:created>
  <dcterms:modified xsi:type="dcterms:W3CDTF">2015-09-05T15:56:02Z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_MarkAsFinal">
    <vt:bool>true</vt:bool>
  </property>
</Properties>
</file>